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9" r:id="rId3"/>
  </p:sldMasterIdLst>
  <p:notesMasterIdLst>
    <p:notesMasterId r:id="rId20"/>
  </p:notesMasterIdLst>
  <p:sldIdLst>
    <p:sldId id="256" r:id="rId4"/>
    <p:sldId id="571" r:id="rId5"/>
    <p:sldId id="672" r:id="rId6"/>
    <p:sldId id="966" r:id="rId7"/>
    <p:sldId id="965" r:id="rId8"/>
    <p:sldId id="670" r:id="rId9"/>
    <p:sldId id="756" r:id="rId10"/>
    <p:sldId id="671" r:id="rId11"/>
    <p:sldId id="668" r:id="rId12"/>
    <p:sldId id="755" r:id="rId13"/>
    <p:sldId id="963" r:id="rId14"/>
    <p:sldId id="919" r:id="rId15"/>
    <p:sldId id="929" r:id="rId16"/>
    <p:sldId id="928" r:id="rId17"/>
    <p:sldId id="920" r:id="rId18"/>
    <p:sldId id="927" r:id="rId19"/>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4FD1B-1975-47BB-BF19-EF58AF96FB6E}" v="6" dt="2024-09-22T08:57:25.8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78" autoAdjust="0"/>
    <p:restoredTop sz="78139" autoAdjust="0"/>
  </p:normalViewPr>
  <p:slideViewPr>
    <p:cSldViewPr snapToGrid="0">
      <p:cViewPr varScale="1">
        <p:scale>
          <a:sx n="55" d="100"/>
          <a:sy n="55" d="100"/>
        </p:scale>
        <p:origin x="192" y="9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C773DDB-5907-3941-855E-56F47E741D79}" type="datetimeFigureOut">
              <a:rPr lang="nb-NO" smtClean="0"/>
              <a:t>23.09.2024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C486EF2-160A-1A43-BF31-CBBB4E5C23E6}" type="slidenum">
              <a:rPr lang="nb-NO" smtClean="0"/>
              <a:t>‹#›</a:t>
            </a:fld>
            <a:endParaRPr lang="nb-NO"/>
          </a:p>
        </p:txBody>
      </p:sp>
    </p:spTree>
    <p:extLst>
      <p:ext uri="{BB962C8B-B14F-4D97-AF65-F5344CB8AC3E}">
        <p14:creationId xmlns:p14="http://schemas.microsoft.com/office/powerpoint/2010/main" val="34141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C486EF2-160A-1A43-BF31-CBBB4E5C23E6}" type="slidenum">
              <a:rPr lang="nb-NO" smtClean="0"/>
              <a:t>1</a:t>
            </a:fld>
            <a:endParaRPr lang="nb-NO"/>
          </a:p>
        </p:txBody>
      </p:sp>
    </p:spTree>
    <p:extLst>
      <p:ext uri="{BB962C8B-B14F-4D97-AF65-F5344CB8AC3E}">
        <p14:creationId xmlns:p14="http://schemas.microsoft.com/office/powerpoint/2010/main" val="1617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0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3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72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Er i dag et kjemisk anlegg med fosforfjerning</a:t>
            </a:r>
          </a:p>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2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solidFill>
                  <a:schemeClr val="tx1"/>
                </a:solidFill>
              </a:rPr>
              <a:t>https</a:t>
            </a:r>
            <a:r>
              <a:rPr lang="nb-NO" dirty="0">
                <a:solidFill>
                  <a:schemeClr val="tx1"/>
                </a:solidFill>
              </a:rPr>
              <a:t>://</a:t>
            </a:r>
            <a:r>
              <a:rPr lang="nb-NO" dirty="0" err="1">
                <a:solidFill>
                  <a:schemeClr val="tx1"/>
                </a:solidFill>
              </a:rPr>
              <a:t>norskvann.no</a:t>
            </a:r>
            <a:r>
              <a:rPr lang="nb-NO" dirty="0">
                <a:solidFill>
                  <a:schemeClr val="tx1"/>
                </a:solidFill>
              </a:rPr>
              <a:t>/</a:t>
            </a:r>
            <a:r>
              <a:rPr lang="nb-NO" dirty="0" err="1">
                <a:solidFill>
                  <a:schemeClr val="tx1"/>
                </a:solidFill>
              </a:rPr>
              <a:t>wp-content</a:t>
            </a:r>
            <a:r>
              <a:rPr lang="nb-NO" dirty="0">
                <a:solidFill>
                  <a:schemeClr val="tx1"/>
                </a:solidFill>
              </a:rPr>
              <a:t>/</a:t>
            </a:r>
            <a:r>
              <a:rPr lang="nb-NO" dirty="0" err="1">
                <a:solidFill>
                  <a:schemeClr val="tx1"/>
                </a:solidFill>
              </a:rPr>
              <a:t>uploads</a:t>
            </a:r>
            <a:r>
              <a:rPr lang="nb-NO" dirty="0">
                <a:solidFill>
                  <a:schemeClr val="tx1"/>
                </a:solidFill>
              </a:rPr>
              <a:t>/Behov_for_krav_om_nitrogenfjerning_pa_-avlopsrenseanlegg_med_tilknytning_til_Oslofjorden.pdf</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Whitney Book" pitchFamily="50" charset="0"/>
                <a:cs typeface="Whitney Book" pitchFamily="50" charset="0"/>
              </a:rPr>
              <a:t>Utslipp i tettbebyggelser med over 10 000 </a:t>
            </a:r>
            <a:r>
              <a:rPr lang="nb-NO" dirty="0" err="1">
                <a:solidFill>
                  <a:schemeClr val="tx1"/>
                </a:solidFill>
                <a:latin typeface="Whitney Book" pitchFamily="50" charset="0"/>
                <a:cs typeface="Whitney Book" pitchFamily="50" charset="0"/>
              </a:rPr>
              <a:t>pe</a:t>
            </a:r>
            <a:r>
              <a:rPr lang="nb-NO" dirty="0">
                <a:solidFill>
                  <a:schemeClr val="tx1"/>
                </a:solidFill>
                <a:latin typeface="Whitney Book" pitchFamily="50" charset="0"/>
                <a:cs typeface="Whitney Book" pitchFamily="50" charset="0"/>
              </a:rPr>
              <a:t> innenfor Oslofjordens nedbørfelt må forvente krav om nitrogenfjerning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Whitney Book" pitchFamily="50" charset="0"/>
                <a:cs typeface="Whitney Book" pitchFamily="50" charset="0"/>
              </a:rPr>
              <a:t>Flest mulig må starte prosjektering av anleggene før de formelt får krav om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1C486EF2-160A-1A43-BF31-CBBB4E5C23E6}" type="slidenum">
              <a:rPr lang="nb-NO" smtClean="0"/>
              <a:t>3</a:t>
            </a:fld>
            <a:endParaRPr lang="nb-NO"/>
          </a:p>
        </p:txBody>
      </p:sp>
    </p:spTree>
    <p:extLst>
      <p:ext uri="{BB962C8B-B14F-4D97-AF65-F5344CB8AC3E}">
        <p14:creationId xmlns:p14="http://schemas.microsoft.com/office/powerpoint/2010/main" val="195029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E69B-3822-6D06-9379-BFAA520054C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5D1E653-3A87-93D0-6590-B2749BBF4D2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2E33B1C-36A2-33F0-703F-7307BCD802F0}"/>
              </a:ext>
            </a:extLst>
          </p:cNvPr>
          <p:cNvSpPr>
            <a:spLocks noGrp="1"/>
          </p:cNvSpPr>
          <p:nvPr>
            <p:ph type="body" idx="1"/>
          </p:nvPr>
        </p:nvSpPr>
        <p:spPr/>
        <p:txBody>
          <a:bodyPr/>
          <a:lstStyle/>
          <a:p>
            <a:r>
              <a:rPr lang="nb-NO" dirty="0"/>
              <a:t>Reduksjon av fosfor har i Norge blitt ansett som viktigst for å unngå algeoppblomstring og alle anlegg med utslipp til Oslofjorden har krav om 90% reduksjon av fosfor. Vi har derfor mange kjemiske anlegg for reduksjon av fosfor. Disse fjerner også mye organisk stoff (65%) og noe nitrogen (20%), men kun den andelen som er i partikkelform. For å fjerne løst organisk stoff og nitrogen er det behov for biologiske anlegg. Flere anlegg rundt Oslofjorden har både kjemisk og biologisk rensing, men det er få som har nitrogenfjerning (6 i Norge) da det krever en egen biologisk prosess. </a:t>
            </a:r>
          </a:p>
        </p:txBody>
      </p:sp>
      <p:sp>
        <p:nvSpPr>
          <p:cNvPr id="4" name="Plassholder for lysbildenummer 3">
            <a:extLst>
              <a:ext uri="{FF2B5EF4-FFF2-40B4-BE49-F238E27FC236}">
                <a16:creationId xmlns:a16="http://schemas.microsoft.com/office/drawing/2014/main" id="{83BB67A0-216D-4E49-B3DD-3180A5412C99}"/>
              </a:ext>
            </a:extLst>
          </p:cNvPr>
          <p:cNvSpPr>
            <a:spLocks noGrp="1"/>
          </p:cNvSpPr>
          <p:nvPr>
            <p:ph type="sldNum" sz="quarter" idx="5"/>
          </p:nvPr>
        </p:nvSpPr>
        <p:spPr/>
        <p:txBody>
          <a:bodyPr/>
          <a:lstStyle/>
          <a:p>
            <a:fld id="{1C486EF2-160A-1A43-BF31-CBBB4E5C23E6}" type="slidenum">
              <a:rPr lang="nb-NO" smtClean="0"/>
              <a:t>4</a:t>
            </a:fld>
            <a:endParaRPr lang="nb-NO"/>
          </a:p>
        </p:txBody>
      </p:sp>
    </p:spTree>
    <p:extLst>
      <p:ext uri="{BB962C8B-B14F-4D97-AF65-F5344CB8AC3E}">
        <p14:creationId xmlns:p14="http://schemas.microsoft.com/office/powerpoint/2010/main" val="41329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9AC7-24A1-BA53-D2A7-BD6CCBDDAD8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98FC750-5820-8ABE-F6BE-12FD412D5C9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EE47D42-4113-9665-74DC-18D6BA7B363D}"/>
              </a:ext>
            </a:extLst>
          </p:cNvPr>
          <p:cNvSpPr>
            <a:spLocks noGrp="1"/>
          </p:cNvSpPr>
          <p:nvPr>
            <p:ph type="body" idx="1"/>
          </p:nvPr>
        </p:nvSpPr>
        <p:spPr/>
        <p:txBody>
          <a:bodyPr/>
          <a:lstStyle/>
          <a:p>
            <a:r>
              <a:rPr lang="nb-NO" dirty="0"/>
              <a:t>Reduksjon av fosfor har i Norge blitt ansett som viktigst for å unngå algeoppblomstring og alle anlegg med utslipp til Oslofjorden har krav om 90% reduksjon av fosfor. Vi har derfor mange kjemiske anlegg for reduksjon av fosfor. Disse fjerner også mye organisk stoff (65%) og noe nitrogen (20%), men kun den andelen som er i partikkelform. For å fjerne løst organisk stoff og nitrogen er det behov for biologiske anlegg. Flere anlegg rundt Oslofjorden har både kjemisk og biologisk rensing, men det er få som har nitrogenfjerning (6 i Norge) da det krever en egen biologisk prosess. </a:t>
            </a:r>
          </a:p>
        </p:txBody>
      </p:sp>
      <p:sp>
        <p:nvSpPr>
          <p:cNvPr id="4" name="Plassholder for lysbildenummer 3">
            <a:extLst>
              <a:ext uri="{FF2B5EF4-FFF2-40B4-BE49-F238E27FC236}">
                <a16:creationId xmlns:a16="http://schemas.microsoft.com/office/drawing/2014/main" id="{CCCD402A-14D1-2A2C-7DEA-66B0B2739D4A}"/>
              </a:ext>
            </a:extLst>
          </p:cNvPr>
          <p:cNvSpPr>
            <a:spLocks noGrp="1"/>
          </p:cNvSpPr>
          <p:nvPr>
            <p:ph type="sldNum" sz="quarter" idx="5"/>
          </p:nvPr>
        </p:nvSpPr>
        <p:spPr/>
        <p:txBody>
          <a:bodyPr/>
          <a:lstStyle/>
          <a:p>
            <a:fld id="{1C486EF2-160A-1A43-BF31-CBBB4E5C23E6}" type="slidenum">
              <a:rPr lang="nb-NO" smtClean="0"/>
              <a:t>5</a:t>
            </a:fld>
            <a:endParaRPr lang="nb-NO"/>
          </a:p>
        </p:txBody>
      </p:sp>
    </p:spTree>
    <p:extLst>
      <p:ext uri="{BB962C8B-B14F-4D97-AF65-F5344CB8AC3E}">
        <p14:creationId xmlns:p14="http://schemas.microsoft.com/office/powerpoint/2010/main" val="49794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MEN er kun en dråpe i havet når man ser på kostnadene. Et anlegg for nitrogen minst 1-2 milliarder å bygge pluss vesentlig økte </a:t>
            </a:r>
            <a:r>
              <a:rPr lang="nb-NO" noProof="0" dirty="0" err="1"/>
              <a:t>driftkostnader</a:t>
            </a:r>
            <a:endParaRPr lang="nb-NO" noProof="0" dirty="0"/>
          </a:p>
        </p:txBody>
      </p:sp>
      <p:sp>
        <p:nvSpPr>
          <p:cNvPr id="4" name="Plassholder for lysbildenummer 3"/>
          <p:cNvSpPr>
            <a:spLocks noGrp="1"/>
          </p:cNvSpPr>
          <p:nvPr>
            <p:ph type="sldNum" sz="quarter" idx="5"/>
          </p:nvPr>
        </p:nvSpPr>
        <p:spPr/>
        <p:txBody>
          <a:bodyPr/>
          <a:lstStyle/>
          <a:p>
            <a:fld id="{1C486EF2-160A-1A43-BF31-CBBB4E5C23E6}" type="slidenum">
              <a:rPr lang="nb-NO" smtClean="0"/>
              <a:t>6</a:t>
            </a:fld>
            <a:endParaRPr lang="nb-NO"/>
          </a:p>
        </p:txBody>
      </p:sp>
    </p:spTree>
    <p:extLst>
      <p:ext uri="{BB962C8B-B14F-4D97-AF65-F5344CB8AC3E}">
        <p14:creationId xmlns:p14="http://schemas.microsoft.com/office/powerpoint/2010/main" val="137968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EL: Kanskje ikke bruke s mye tid på denne og neste. Mulig bare nevne at revidert direktiv også vil gi krav til reduksjon av mikroforurensninger for noen anlegg, og reduksjon av utslipp av urenset avløpsvann via overløp og forurenset overvann for å redusere forurensning til vannforekomster.</a:t>
            </a:r>
          </a:p>
        </p:txBody>
      </p:sp>
      <p:sp>
        <p:nvSpPr>
          <p:cNvPr id="4" name="Plassholder for lysbildenummer 3"/>
          <p:cNvSpPr>
            <a:spLocks noGrp="1"/>
          </p:cNvSpPr>
          <p:nvPr>
            <p:ph type="sldNum" sz="quarter" idx="5"/>
          </p:nvPr>
        </p:nvSpPr>
        <p:spPr/>
        <p:txBody>
          <a:bodyPr/>
          <a:lstStyle/>
          <a:p>
            <a:fld id="{1C486EF2-160A-1A43-BF31-CBBB4E5C23E6}" type="slidenum">
              <a:rPr lang="nb-NO" smtClean="0"/>
              <a:t>8</a:t>
            </a:fld>
            <a:endParaRPr lang="nb-NO"/>
          </a:p>
        </p:txBody>
      </p:sp>
    </p:spTree>
    <p:extLst>
      <p:ext uri="{BB962C8B-B14F-4D97-AF65-F5344CB8AC3E}">
        <p14:creationId xmlns:p14="http://schemas.microsoft.com/office/powerpoint/2010/main" val="230388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EL: </a:t>
            </a:r>
            <a:r>
              <a:rPr lang="en-GB" dirty="0" err="1"/>
              <a:t>hadde</a:t>
            </a:r>
            <a:r>
              <a:rPr lang="en-GB" dirty="0"/>
              <a:t> </a:t>
            </a:r>
          </a:p>
        </p:txBody>
      </p:sp>
      <p:sp>
        <p:nvSpPr>
          <p:cNvPr id="4" name="Plassholder for lysbildenummer 3"/>
          <p:cNvSpPr>
            <a:spLocks noGrp="1"/>
          </p:cNvSpPr>
          <p:nvPr>
            <p:ph type="sldNum" sz="quarter" idx="5"/>
          </p:nvPr>
        </p:nvSpPr>
        <p:spPr/>
        <p:txBody>
          <a:bodyPr/>
          <a:lstStyle/>
          <a:p>
            <a:fld id="{94C65EA4-1B5A-49F5-8CBD-2AE0B996E085}" type="slidenum">
              <a:rPr lang="nb-NO" smtClean="0"/>
              <a:t>10</a:t>
            </a:fld>
            <a:endParaRPr lang="nb-NO" dirty="0"/>
          </a:p>
        </p:txBody>
      </p:sp>
    </p:spTree>
    <p:extLst>
      <p:ext uri="{BB962C8B-B14F-4D97-AF65-F5344CB8AC3E}">
        <p14:creationId xmlns:p14="http://schemas.microsoft.com/office/powerpoint/2010/main" val="322246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Fant noen – kan finne flere senere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63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Kambo renseanlegg skal legges ned og vannet overføres til Fuglevik renseanlegg som skal utvides/ombygges til å klare nye krav. Overføringsledningen er kostbar.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65EA4-1B5A-49F5-8CBD-2AE0B996E0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3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270194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37599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167919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09261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45874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20629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3141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5E2EB6E-DE6E-4BD6-A2ED-75F96E824CAF}" type="datetimeFigureOut">
              <a:rPr lang="nb-NO" smtClean="0"/>
              <a:t>23.09.2024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32303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5E2EB6E-DE6E-4BD6-A2ED-75F96E824CAF}" type="datetimeFigureOut">
              <a:rPr lang="nb-NO" smtClean="0"/>
              <a:t>23.09.2024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06744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5E2EB6E-DE6E-4BD6-A2ED-75F96E824CAF}" type="datetimeFigureOut">
              <a:rPr lang="nb-NO" smtClean="0"/>
              <a:t>23.09.2024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43361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17582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2287678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142574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08962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13812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omt">
    <p:spTree>
      <p:nvGrpSpPr>
        <p:cNvPr id="1" name=""/>
        <p:cNvGrpSpPr/>
        <p:nvPr/>
      </p:nvGrpSpPr>
      <p:grpSpPr>
        <a:xfrm>
          <a:off x="0" y="0"/>
          <a:ext cx="0" cy="0"/>
          <a:chOff x="0" y="0"/>
          <a:chExt cx="0" cy="0"/>
        </a:xfrm>
      </p:grpSpPr>
      <p:sp>
        <p:nvSpPr>
          <p:cNvPr id="11" name="Tittel 1"/>
          <p:cNvSpPr>
            <a:spLocks noGrp="1"/>
          </p:cNvSpPr>
          <p:nvPr>
            <p:ph type="title"/>
          </p:nvPr>
        </p:nvSpPr>
        <p:spPr>
          <a:xfrm>
            <a:off x="952464" y="500042"/>
            <a:ext cx="10363200" cy="714380"/>
          </a:xfrm>
        </p:spPr>
        <p:txBody>
          <a:bodyPr>
            <a:normAutofit/>
          </a:bodyPr>
          <a:lstStyle>
            <a:lvl1pPr algn="l">
              <a:defRPr sz="3600" b="1" baseline="0">
                <a:solidFill>
                  <a:schemeClr val="tx1">
                    <a:lumMod val="65000"/>
                    <a:lumOff val="35000"/>
                  </a:schemeClr>
                </a:solidFill>
                <a:latin typeface="Arial" pitchFamily="34" charset="0"/>
                <a:cs typeface="Arial" pitchFamily="34" charset="0"/>
              </a:defRPr>
            </a:lvl1pPr>
          </a:lstStyle>
          <a:p>
            <a:r>
              <a:rPr lang="nb-NO" dirty="0"/>
              <a:t>Klikk for å redigere tittelstil</a:t>
            </a:r>
          </a:p>
        </p:txBody>
      </p:sp>
      <p:sp>
        <p:nvSpPr>
          <p:cNvPr id="10" name="Plassholder for innhold 9"/>
          <p:cNvSpPr>
            <a:spLocks noGrp="1"/>
          </p:cNvSpPr>
          <p:nvPr>
            <p:ph sz="quarter" idx="13"/>
          </p:nvPr>
        </p:nvSpPr>
        <p:spPr>
          <a:xfrm>
            <a:off x="952500" y="1428750"/>
            <a:ext cx="10382251" cy="4286250"/>
          </a:xfrm>
        </p:spPr>
        <p:txBody>
          <a:bodyPr/>
          <a:lstStyle>
            <a:lvl1pPr>
              <a:defRPr sz="2400" baseline="0">
                <a:solidFill>
                  <a:schemeClr val="tx1">
                    <a:lumMod val="50000"/>
                    <a:lumOff val="50000"/>
                  </a:schemeClr>
                </a:solidFill>
                <a:latin typeface="Arial" pitchFamily="34" charset="0"/>
                <a:cs typeface="Arial" pitchFamily="34" charset="0"/>
              </a:defRPr>
            </a:lvl1pPr>
            <a:lvl2pPr>
              <a:defRPr sz="2000" baseline="0">
                <a:solidFill>
                  <a:schemeClr val="tx1">
                    <a:lumMod val="50000"/>
                    <a:lumOff val="50000"/>
                  </a:schemeClr>
                </a:solidFill>
                <a:latin typeface="Arial" pitchFamily="34" charset="0"/>
                <a:cs typeface="Arial" pitchFamily="34" charset="0"/>
              </a:defRPr>
            </a:lvl2pPr>
            <a:lvl3pPr>
              <a:defRPr sz="1800" baseline="0">
                <a:solidFill>
                  <a:schemeClr val="tx1">
                    <a:lumMod val="50000"/>
                    <a:lumOff val="50000"/>
                  </a:schemeClr>
                </a:solidFill>
                <a:latin typeface="Arial" pitchFamily="34" charset="0"/>
                <a:cs typeface="Arial" pitchFamily="34" charset="0"/>
              </a:defRPr>
            </a:lvl3pPr>
            <a:lvl4pPr>
              <a:defRPr sz="1400" baseline="0">
                <a:solidFill>
                  <a:schemeClr val="tx1">
                    <a:lumMod val="50000"/>
                    <a:lumOff val="50000"/>
                  </a:schemeClr>
                </a:solidFill>
                <a:latin typeface="Arial" pitchFamily="34" charset="0"/>
                <a:cs typeface="Arial" pitchFamily="34" charset="0"/>
              </a:defRPr>
            </a:lvl4pPr>
            <a:lvl5pPr>
              <a:defRPr sz="1400" baseline="0">
                <a:solidFill>
                  <a:schemeClr val="tx1">
                    <a:lumMod val="50000"/>
                    <a:lumOff val="50000"/>
                  </a:schemeClr>
                </a:solidFill>
                <a:latin typeface="Arial" pitchFamily="34" charset="0"/>
                <a:cs typeface="Arial" pitchFamily="34"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960519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22785"/>
            <a:ext cx="7827384" cy="334856"/>
          </a:xfrm>
          <a:custGeom>
            <a:avLst/>
            <a:gdLst/>
            <a:ahLst/>
            <a:cxnLst/>
            <a:rect l="l" t="t" r="r" b="b"/>
            <a:pathLst>
              <a:path w="8316595" h="356870">
                <a:moveTo>
                  <a:pt x="0" y="356400"/>
                </a:moveTo>
                <a:lnTo>
                  <a:pt x="8315998" y="356400"/>
                </a:lnTo>
                <a:lnTo>
                  <a:pt x="8315998" y="0"/>
                </a:lnTo>
                <a:lnTo>
                  <a:pt x="0" y="0"/>
                </a:lnTo>
                <a:lnTo>
                  <a:pt x="0" y="356400"/>
                </a:lnTo>
                <a:close/>
              </a:path>
            </a:pathLst>
          </a:custGeom>
          <a:solidFill>
            <a:srgbClr val="25408F"/>
          </a:solidFill>
        </p:spPr>
        <p:txBody>
          <a:bodyPr wrap="square" lIns="0" tIns="0" rIns="0" bIns="0" rtlCol="0"/>
          <a:lstStyle/>
          <a:p>
            <a:endParaRPr sz="1689"/>
          </a:p>
        </p:txBody>
      </p:sp>
      <p:sp>
        <p:nvSpPr>
          <p:cNvPr id="17" name="bk object 17"/>
          <p:cNvSpPr/>
          <p:nvPr/>
        </p:nvSpPr>
        <p:spPr>
          <a:xfrm>
            <a:off x="7826821" y="6522785"/>
            <a:ext cx="2907111" cy="33441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18" name="bk object 18"/>
          <p:cNvSpPr/>
          <p:nvPr/>
        </p:nvSpPr>
        <p:spPr>
          <a:xfrm>
            <a:off x="11253769" y="6639778"/>
            <a:ext cx="388139" cy="1039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19" name="bk object 19"/>
          <p:cNvSpPr/>
          <p:nvPr/>
        </p:nvSpPr>
        <p:spPr>
          <a:xfrm>
            <a:off x="11667659" y="6644152"/>
            <a:ext cx="320993" cy="9921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20" name="bk object 20"/>
          <p:cNvSpPr/>
          <p:nvPr/>
        </p:nvSpPr>
        <p:spPr>
          <a:xfrm>
            <a:off x="10946051" y="6547011"/>
            <a:ext cx="259500" cy="26895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21" name="bk object 21"/>
          <p:cNvSpPr/>
          <p:nvPr/>
        </p:nvSpPr>
        <p:spPr>
          <a:xfrm>
            <a:off x="10951375" y="6651813"/>
            <a:ext cx="104588" cy="164449"/>
          </a:xfrm>
          <a:custGeom>
            <a:avLst/>
            <a:gdLst/>
            <a:ahLst/>
            <a:cxnLst/>
            <a:rect l="l" t="t" r="r" b="b"/>
            <a:pathLst>
              <a:path w="111125" h="175259">
                <a:moveTo>
                  <a:pt x="53173" y="45808"/>
                </a:moveTo>
                <a:lnTo>
                  <a:pt x="68384" y="60286"/>
                </a:lnTo>
                <a:lnTo>
                  <a:pt x="86017" y="75207"/>
                </a:lnTo>
                <a:lnTo>
                  <a:pt x="101481" y="90898"/>
                </a:lnTo>
                <a:lnTo>
                  <a:pt x="110184" y="107683"/>
                </a:lnTo>
                <a:lnTo>
                  <a:pt x="110502" y="130030"/>
                </a:lnTo>
                <a:lnTo>
                  <a:pt x="102510" y="150069"/>
                </a:lnTo>
                <a:lnTo>
                  <a:pt x="87588" y="165651"/>
                </a:lnTo>
                <a:lnTo>
                  <a:pt x="67118" y="174625"/>
                </a:lnTo>
                <a:lnTo>
                  <a:pt x="44769" y="174948"/>
                </a:lnTo>
                <a:lnTo>
                  <a:pt x="24727" y="166955"/>
                </a:lnTo>
                <a:lnTo>
                  <a:pt x="9144" y="152031"/>
                </a:lnTo>
                <a:lnTo>
                  <a:pt x="176" y="131559"/>
                </a:lnTo>
                <a:lnTo>
                  <a:pt x="0" y="89250"/>
                </a:lnTo>
                <a:lnTo>
                  <a:pt x="10508" y="46443"/>
                </a:lnTo>
                <a:lnTo>
                  <a:pt x="23111" y="13305"/>
                </a:lnTo>
                <a:lnTo>
                  <a:pt x="29221" y="0"/>
                </a:lnTo>
                <a:lnTo>
                  <a:pt x="31138" y="12731"/>
                </a:lnTo>
                <a:lnTo>
                  <a:pt x="34272" y="21747"/>
                </a:lnTo>
                <a:lnTo>
                  <a:pt x="40869" y="31341"/>
                </a:lnTo>
                <a:lnTo>
                  <a:pt x="53173" y="45808"/>
                </a:lnTo>
                <a:close/>
              </a:path>
            </a:pathLst>
          </a:custGeom>
          <a:ln w="3175">
            <a:solidFill>
              <a:srgbClr val="FFFFFF"/>
            </a:solidFill>
          </a:ln>
        </p:spPr>
        <p:txBody>
          <a:bodyPr wrap="square" lIns="0" tIns="0" rIns="0" bIns="0" rtlCol="0"/>
          <a:lstStyle/>
          <a:p>
            <a:endParaRPr sz="1689"/>
          </a:p>
        </p:txBody>
      </p:sp>
      <p:sp>
        <p:nvSpPr>
          <p:cNvPr id="22" name="bk object 22"/>
          <p:cNvSpPr/>
          <p:nvPr/>
        </p:nvSpPr>
        <p:spPr>
          <a:xfrm>
            <a:off x="11067355" y="6640736"/>
            <a:ext cx="138654" cy="130487"/>
          </a:xfrm>
          <a:custGeom>
            <a:avLst/>
            <a:gdLst/>
            <a:ahLst/>
            <a:cxnLst/>
            <a:rect l="l" t="t" r="r" b="b"/>
            <a:pathLst>
              <a:path w="147320" h="139065">
                <a:moveTo>
                  <a:pt x="27698" y="94859"/>
                </a:moveTo>
                <a:lnTo>
                  <a:pt x="32634" y="74445"/>
                </a:lnTo>
                <a:lnTo>
                  <a:pt x="36741" y="51712"/>
                </a:lnTo>
                <a:lnTo>
                  <a:pt x="42600" y="30478"/>
                </a:lnTo>
                <a:lnTo>
                  <a:pt x="52793" y="14557"/>
                </a:lnTo>
                <a:lnTo>
                  <a:pt x="71977" y="3099"/>
                </a:lnTo>
                <a:lnTo>
                  <a:pt x="93324" y="0"/>
                </a:lnTo>
                <a:lnTo>
                  <a:pt x="114278" y="5134"/>
                </a:lnTo>
                <a:lnTo>
                  <a:pt x="132283" y="18380"/>
                </a:lnTo>
                <a:lnTo>
                  <a:pt x="143738" y="37570"/>
                </a:lnTo>
                <a:lnTo>
                  <a:pt x="146834" y="58921"/>
                </a:lnTo>
                <a:lnTo>
                  <a:pt x="141695" y="79877"/>
                </a:lnTo>
                <a:lnTo>
                  <a:pt x="91902" y="119189"/>
                </a:lnTo>
                <a:lnTo>
                  <a:pt x="49579" y="131492"/>
                </a:lnTo>
                <a:lnTo>
                  <a:pt x="0" y="138509"/>
                </a:lnTo>
                <a:lnTo>
                  <a:pt x="10069" y="130483"/>
                </a:lnTo>
                <a:lnTo>
                  <a:pt x="16311" y="123261"/>
                </a:lnTo>
                <a:lnTo>
                  <a:pt x="21322" y="112750"/>
                </a:lnTo>
                <a:lnTo>
                  <a:pt x="27698" y="94859"/>
                </a:lnTo>
                <a:close/>
              </a:path>
            </a:pathLst>
          </a:custGeom>
          <a:ln w="3175">
            <a:solidFill>
              <a:srgbClr val="FFFFFF"/>
            </a:solidFill>
          </a:ln>
        </p:spPr>
        <p:txBody>
          <a:bodyPr wrap="square" lIns="0" tIns="0" rIns="0" bIns="0" rtlCol="0"/>
          <a:lstStyle/>
          <a:p>
            <a:endParaRPr sz="1689"/>
          </a:p>
        </p:txBody>
      </p:sp>
      <p:sp>
        <p:nvSpPr>
          <p:cNvPr id="23" name="bk object 23"/>
          <p:cNvSpPr/>
          <p:nvPr/>
        </p:nvSpPr>
        <p:spPr>
          <a:xfrm>
            <a:off x="0" y="0"/>
            <a:ext cx="12197617" cy="685720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24" name="bk object 24"/>
          <p:cNvSpPr/>
          <p:nvPr/>
        </p:nvSpPr>
        <p:spPr>
          <a:xfrm>
            <a:off x="1803233" y="1176311"/>
            <a:ext cx="209666" cy="235341"/>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25" name="bk object 25"/>
          <p:cNvSpPr/>
          <p:nvPr/>
        </p:nvSpPr>
        <p:spPr>
          <a:xfrm>
            <a:off x="2034685" y="1228696"/>
            <a:ext cx="190649" cy="188878"/>
          </a:xfrm>
          <a:custGeom>
            <a:avLst/>
            <a:gdLst/>
            <a:ahLst/>
            <a:cxnLst/>
            <a:rect l="l" t="t" r="r" b="b"/>
            <a:pathLst>
              <a:path w="202564" h="201294">
                <a:moveTo>
                  <a:pt x="101206" y="0"/>
                </a:moveTo>
                <a:lnTo>
                  <a:pt x="58726" y="6688"/>
                </a:lnTo>
                <a:lnTo>
                  <a:pt x="15034" y="41396"/>
                </a:lnTo>
                <a:lnTo>
                  <a:pt x="1694" y="78154"/>
                </a:lnTo>
                <a:lnTo>
                  <a:pt x="0" y="100469"/>
                </a:lnTo>
                <a:lnTo>
                  <a:pt x="1659" y="122541"/>
                </a:lnTo>
                <a:lnTo>
                  <a:pt x="14942" y="159269"/>
                </a:lnTo>
                <a:lnTo>
                  <a:pt x="58520" y="194054"/>
                </a:lnTo>
                <a:lnTo>
                  <a:pt x="101206" y="200761"/>
                </a:lnTo>
                <a:lnTo>
                  <a:pt x="123887" y="199085"/>
                </a:lnTo>
                <a:lnTo>
                  <a:pt x="161201" y="185668"/>
                </a:lnTo>
                <a:lnTo>
                  <a:pt x="187877" y="158407"/>
                </a:lnTo>
                <a:lnTo>
                  <a:pt x="95427" y="158407"/>
                </a:lnTo>
                <a:lnTo>
                  <a:pt x="89865" y="157403"/>
                </a:lnTo>
                <a:lnTo>
                  <a:pt x="64134" y="127584"/>
                </a:lnTo>
                <a:lnTo>
                  <a:pt x="61328" y="100799"/>
                </a:lnTo>
                <a:lnTo>
                  <a:pt x="61528" y="92517"/>
                </a:lnTo>
                <a:lnTo>
                  <a:pt x="73190" y="54102"/>
                </a:lnTo>
                <a:lnTo>
                  <a:pt x="95491" y="42354"/>
                </a:lnTo>
                <a:lnTo>
                  <a:pt x="187908" y="42354"/>
                </a:lnTo>
                <a:lnTo>
                  <a:pt x="187555" y="41621"/>
                </a:lnTo>
                <a:lnTo>
                  <a:pt x="175996" y="26924"/>
                </a:lnTo>
                <a:lnTo>
                  <a:pt x="161415" y="15146"/>
                </a:lnTo>
                <a:lnTo>
                  <a:pt x="144092" y="6732"/>
                </a:lnTo>
                <a:lnTo>
                  <a:pt x="124024" y="1683"/>
                </a:lnTo>
                <a:lnTo>
                  <a:pt x="101206" y="0"/>
                </a:lnTo>
                <a:close/>
              </a:path>
              <a:path w="202564" h="201294">
                <a:moveTo>
                  <a:pt x="187908" y="42354"/>
                </a:moveTo>
                <a:lnTo>
                  <a:pt x="106921" y="42354"/>
                </a:lnTo>
                <a:lnTo>
                  <a:pt x="112242" y="43307"/>
                </a:lnTo>
                <a:lnTo>
                  <a:pt x="122123" y="47117"/>
                </a:lnTo>
                <a:lnTo>
                  <a:pt x="126364" y="50355"/>
                </a:lnTo>
                <a:lnTo>
                  <a:pt x="129870" y="54940"/>
                </a:lnTo>
                <a:lnTo>
                  <a:pt x="133388" y="59423"/>
                </a:lnTo>
                <a:lnTo>
                  <a:pt x="141084" y="100799"/>
                </a:lnTo>
                <a:lnTo>
                  <a:pt x="140903" y="109301"/>
                </a:lnTo>
                <a:lnTo>
                  <a:pt x="129552" y="146316"/>
                </a:lnTo>
                <a:lnTo>
                  <a:pt x="126136" y="150685"/>
                </a:lnTo>
                <a:lnTo>
                  <a:pt x="121996" y="153797"/>
                </a:lnTo>
                <a:lnTo>
                  <a:pt x="112204" y="157492"/>
                </a:lnTo>
                <a:lnTo>
                  <a:pt x="107073" y="158407"/>
                </a:lnTo>
                <a:lnTo>
                  <a:pt x="187877" y="158407"/>
                </a:lnTo>
                <a:lnTo>
                  <a:pt x="195765" y="142141"/>
                </a:lnTo>
                <a:lnTo>
                  <a:pt x="200750" y="122541"/>
                </a:lnTo>
                <a:lnTo>
                  <a:pt x="202412" y="100469"/>
                </a:lnTo>
                <a:lnTo>
                  <a:pt x="200799" y="78886"/>
                </a:lnTo>
                <a:lnTo>
                  <a:pt x="200701" y="78154"/>
                </a:lnTo>
                <a:lnTo>
                  <a:pt x="195810" y="58777"/>
                </a:lnTo>
                <a:lnTo>
                  <a:pt x="187908" y="42354"/>
                </a:lnTo>
                <a:close/>
              </a:path>
            </a:pathLst>
          </a:custGeom>
          <a:solidFill>
            <a:srgbClr val="03296A"/>
          </a:solidFill>
        </p:spPr>
        <p:txBody>
          <a:bodyPr wrap="square" lIns="0" tIns="0" rIns="0" bIns="0" rtlCol="0"/>
          <a:lstStyle/>
          <a:p>
            <a:endParaRPr sz="1689"/>
          </a:p>
        </p:txBody>
      </p:sp>
      <p:sp>
        <p:nvSpPr>
          <p:cNvPr id="26" name="bk object 26"/>
          <p:cNvSpPr/>
          <p:nvPr/>
        </p:nvSpPr>
        <p:spPr>
          <a:xfrm>
            <a:off x="2241682" y="1233589"/>
            <a:ext cx="126104" cy="178153"/>
          </a:xfrm>
          <a:custGeom>
            <a:avLst/>
            <a:gdLst/>
            <a:ahLst/>
            <a:cxnLst/>
            <a:rect l="l" t="t" r="r" b="b"/>
            <a:pathLst>
              <a:path w="133985" h="189865">
                <a:moveTo>
                  <a:pt x="59410" y="558"/>
                </a:moveTo>
                <a:lnTo>
                  <a:pt x="0" y="558"/>
                </a:lnTo>
                <a:lnTo>
                  <a:pt x="0" y="189776"/>
                </a:lnTo>
                <a:lnTo>
                  <a:pt x="59410" y="189776"/>
                </a:lnTo>
                <a:lnTo>
                  <a:pt x="59410" y="63245"/>
                </a:lnTo>
                <a:lnTo>
                  <a:pt x="66852" y="60553"/>
                </a:lnTo>
                <a:lnTo>
                  <a:pt x="73799" y="58648"/>
                </a:lnTo>
                <a:lnTo>
                  <a:pt x="86702" y="56400"/>
                </a:lnTo>
                <a:lnTo>
                  <a:pt x="94145" y="55841"/>
                </a:lnTo>
                <a:lnTo>
                  <a:pt x="133934" y="55841"/>
                </a:lnTo>
                <a:lnTo>
                  <a:pt x="133934" y="28346"/>
                </a:lnTo>
                <a:lnTo>
                  <a:pt x="59410" y="28346"/>
                </a:lnTo>
                <a:lnTo>
                  <a:pt x="59410" y="558"/>
                </a:lnTo>
                <a:close/>
              </a:path>
              <a:path w="133985" h="189865">
                <a:moveTo>
                  <a:pt x="133934" y="55841"/>
                </a:moveTo>
                <a:lnTo>
                  <a:pt x="106298" y="55841"/>
                </a:lnTo>
                <a:lnTo>
                  <a:pt x="110947" y="56070"/>
                </a:lnTo>
                <a:lnTo>
                  <a:pt x="122110" y="56984"/>
                </a:lnTo>
                <a:lnTo>
                  <a:pt x="126161" y="57670"/>
                </a:lnTo>
                <a:lnTo>
                  <a:pt x="128689" y="58585"/>
                </a:lnTo>
                <a:lnTo>
                  <a:pt x="133934" y="58585"/>
                </a:lnTo>
                <a:lnTo>
                  <a:pt x="133934" y="55841"/>
                </a:lnTo>
                <a:close/>
              </a:path>
              <a:path w="133985" h="189865">
                <a:moveTo>
                  <a:pt x="122059" y="0"/>
                </a:moveTo>
                <a:lnTo>
                  <a:pt x="119989" y="0"/>
                </a:lnTo>
                <a:lnTo>
                  <a:pt x="113764" y="350"/>
                </a:lnTo>
                <a:lnTo>
                  <a:pt x="77668" y="14073"/>
                </a:lnTo>
                <a:lnTo>
                  <a:pt x="59410" y="28346"/>
                </a:lnTo>
                <a:lnTo>
                  <a:pt x="133934" y="28346"/>
                </a:lnTo>
                <a:lnTo>
                  <a:pt x="133934" y="685"/>
                </a:lnTo>
                <a:lnTo>
                  <a:pt x="131965" y="457"/>
                </a:lnTo>
                <a:lnTo>
                  <a:pt x="129666" y="292"/>
                </a:lnTo>
                <a:lnTo>
                  <a:pt x="124409" y="63"/>
                </a:lnTo>
                <a:lnTo>
                  <a:pt x="122059" y="0"/>
                </a:lnTo>
                <a:close/>
              </a:path>
            </a:pathLst>
          </a:custGeom>
          <a:solidFill>
            <a:srgbClr val="03296A"/>
          </a:solidFill>
        </p:spPr>
        <p:txBody>
          <a:bodyPr wrap="square" lIns="0" tIns="0" rIns="0" bIns="0" rtlCol="0"/>
          <a:lstStyle/>
          <a:p>
            <a:endParaRPr sz="1689"/>
          </a:p>
        </p:txBody>
      </p:sp>
      <p:sp>
        <p:nvSpPr>
          <p:cNvPr id="27" name="bk object 27"/>
          <p:cNvSpPr/>
          <p:nvPr/>
        </p:nvSpPr>
        <p:spPr>
          <a:xfrm>
            <a:off x="2378827" y="1229214"/>
            <a:ext cx="163158" cy="187686"/>
          </a:xfrm>
          <a:custGeom>
            <a:avLst/>
            <a:gdLst/>
            <a:ahLst/>
            <a:cxnLst/>
            <a:rect l="l" t="t" r="r" b="b"/>
            <a:pathLst>
              <a:path w="173355" h="200025">
                <a:moveTo>
                  <a:pt x="5435" y="134746"/>
                </a:moveTo>
                <a:lnTo>
                  <a:pt x="0" y="134746"/>
                </a:lnTo>
                <a:lnTo>
                  <a:pt x="0" y="184530"/>
                </a:lnTo>
                <a:lnTo>
                  <a:pt x="42585" y="197015"/>
                </a:lnTo>
                <a:lnTo>
                  <a:pt x="77038" y="199656"/>
                </a:lnTo>
                <a:lnTo>
                  <a:pt x="98154" y="198535"/>
                </a:lnTo>
                <a:lnTo>
                  <a:pt x="147307" y="181711"/>
                </a:lnTo>
                <a:lnTo>
                  <a:pt x="167218" y="159232"/>
                </a:lnTo>
                <a:lnTo>
                  <a:pt x="69329" y="159232"/>
                </a:lnTo>
                <a:lnTo>
                  <a:pt x="60998" y="158318"/>
                </a:lnTo>
                <a:lnTo>
                  <a:pt x="19621" y="144233"/>
                </a:lnTo>
                <a:lnTo>
                  <a:pt x="8407" y="136880"/>
                </a:lnTo>
                <a:lnTo>
                  <a:pt x="5435" y="134746"/>
                </a:lnTo>
                <a:close/>
              </a:path>
              <a:path w="173355" h="200025">
                <a:moveTo>
                  <a:pt x="95059" y="0"/>
                </a:moveTo>
                <a:lnTo>
                  <a:pt x="55937" y="4525"/>
                </a:lnTo>
                <a:lnTo>
                  <a:pt x="15023" y="27740"/>
                </a:lnTo>
                <a:lnTo>
                  <a:pt x="825" y="63512"/>
                </a:lnTo>
                <a:lnTo>
                  <a:pt x="1587" y="73694"/>
                </a:lnTo>
                <a:lnTo>
                  <a:pt x="28446" y="111350"/>
                </a:lnTo>
                <a:lnTo>
                  <a:pt x="78422" y="125437"/>
                </a:lnTo>
                <a:lnTo>
                  <a:pt x="84378" y="126542"/>
                </a:lnTo>
                <a:lnTo>
                  <a:pt x="88773" y="127546"/>
                </a:lnTo>
                <a:lnTo>
                  <a:pt x="97980" y="129463"/>
                </a:lnTo>
                <a:lnTo>
                  <a:pt x="104254" y="131457"/>
                </a:lnTo>
                <a:lnTo>
                  <a:pt x="110832" y="135610"/>
                </a:lnTo>
                <a:lnTo>
                  <a:pt x="112483" y="138937"/>
                </a:lnTo>
                <a:lnTo>
                  <a:pt x="112483" y="148729"/>
                </a:lnTo>
                <a:lnTo>
                  <a:pt x="78232" y="159232"/>
                </a:lnTo>
                <a:lnTo>
                  <a:pt x="167218" y="159232"/>
                </a:lnTo>
                <a:lnTo>
                  <a:pt x="171381" y="148402"/>
                </a:lnTo>
                <a:lnTo>
                  <a:pt x="172986" y="134454"/>
                </a:lnTo>
                <a:lnTo>
                  <a:pt x="172286" y="124849"/>
                </a:lnTo>
                <a:lnTo>
                  <a:pt x="147547" y="89407"/>
                </a:lnTo>
                <a:lnTo>
                  <a:pt x="99237" y="75730"/>
                </a:lnTo>
                <a:lnTo>
                  <a:pt x="92722" y="74536"/>
                </a:lnTo>
                <a:lnTo>
                  <a:pt x="75717" y="70929"/>
                </a:lnTo>
                <a:lnTo>
                  <a:pt x="68745" y="68567"/>
                </a:lnTo>
                <a:lnTo>
                  <a:pt x="62814" y="63855"/>
                </a:lnTo>
                <a:lnTo>
                  <a:pt x="61328" y="60426"/>
                </a:lnTo>
                <a:lnTo>
                  <a:pt x="61328" y="50990"/>
                </a:lnTo>
                <a:lnTo>
                  <a:pt x="64592" y="47167"/>
                </a:lnTo>
                <a:lnTo>
                  <a:pt x="77635" y="41770"/>
                </a:lnTo>
                <a:lnTo>
                  <a:pt x="85674" y="40424"/>
                </a:lnTo>
                <a:lnTo>
                  <a:pt x="164465" y="40424"/>
                </a:lnTo>
                <a:lnTo>
                  <a:pt x="164465" y="13474"/>
                </a:lnTo>
                <a:lnTo>
                  <a:pt x="125179" y="2416"/>
                </a:lnTo>
                <a:lnTo>
                  <a:pt x="105315" y="268"/>
                </a:lnTo>
                <a:lnTo>
                  <a:pt x="95059" y="0"/>
                </a:lnTo>
                <a:close/>
              </a:path>
              <a:path w="173355" h="200025">
                <a:moveTo>
                  <a:pt x="164465" y="40424"/>
                </a:moveTo>
                <a:lnTo>
                  <a:pt x="95211" y="40424"/>
                </a:lnTo>
                <a:lnTo>
                  <a:pt x="103817" y="40788"/>
                </a:lnTo>
                <a:lnTo>
                  <a:pt x="112374" y="41879"/>
                </a:lnTo>
                <a:lnTo>
                  <a:pt x="152548" y="56906"/>
                </a:lnTo>
                <a:lnTo>
                  <a:pt x="159359" y="61328"/>
                </a:lnTo>
                <a:lnTo>
                  <a:pt x="164465" y="61328"/>
                </a:lnTo>
                <a:lnTo>
                  <a:pt x="164465" y="40424"/>
                </a:lnTo>
                <a:close/>
              </a:path>
            </a:pathLst>
          </a:custGeom>
          <a:solidFill>
            <a:srgbClr val="03296A"/>
          </a:solidFill>
        </p:spPr>
        <p:txBody>
          <a:bodyPr wrap="square" lIns="0" tIns="0" rIns="0" bIns="0" rtlCol="0"/>
          <a:lstStyle/>
          <a:p>
            <a:endParaRPr sz="1689"/>
          </a:p>
        </p:txBody>
      </p:sp>
      <p:sp>
        <p:nvSpPr>
          <p:cNvPr id="28" name="bk object 28"/>
          <p:cNvSpPr/>
          <p:nvPr/>
        </p:nvSpPr>
        <p:spPr>
          <a:xfrm>
            <a:off x="2557372" y="1165729"/>
            <a:ext cx="185271" cy="246078"/>
          </a:xfrm>
          <a:custGeom>
            <a:avLst/>
            <a:gdLst/>
            <a:ahLst/>
            <a:cxnLst/>
            <a:rect l="l" t="t" r="r" b="b"/>
            <a:pathLst>
              <a:path w="196850" h="262255">
                <a:moveTo>
                  <a:pt x="59397" y="0"/>
                </a:moveTo>
                <a:lnTo>
                  <a:pt x="0" y="0"/>
                </a:lnTo>
                <a:lnTo>
                  <a:pt x="0" y="262089"/>
                </a:lnTo>
                <a:lnTo>
                  <a:pt x="59397" y="262089"/>
                </a:lnTo>
                <a:lnTo>
                  <a:pt x="59397" y="199682"/>
                </a:lnTo>
                <a:lnTo>
                  <a:pt x="75730" y="179425"/>
                </a:lnTo>
                <a:lnTo>
                  <a:pt x="141641" y="179425"/>
                </a:lnTo>
                <a:lnTo>
                  <a:pt x="126263" y="156197"/>
                </a:lnTo>
                <a:lnTo>
                  <a:pt x="59397" y="156197"/>
                </a:lnTo>
                <a:lnTo>
                  <a:pt x="59397" y="0"/>
                </a:lnTo>
                <a:close/>
              </a:path>
              <a:path w="196850" h="262255">
                <a:moveTo>
                  <a:pt x="141641" y="179425"/>
                </a:moveTo>
                <a:lnTo>
                  <a:pt x="75730" y="179425"/>
                </a:lnTo>
                <a:lnTo>
                  <a:pt x="127761" y="262089"/>
                </a:lnTo>
                <a:lnTo>
                  <a:pt x="196367" y="262089"/>
                </a:lnTo>
                <a:lnTo>
                  <a:pt x="141641" y="179425"/>
                </a:lnTo>
                <a:close/>
              </a:path>
              <a:path w="196850" h="262255">
                <a:moveTo>
                  <a:pt x="191693" y="72872"/>
                </a:moveTo>
                <a:lnTo>
                  <a:pt x="123164" y="72872"/>
                </a:lnTo>
                <a:lnTo>
                  <a:pt x="59397" y="156197"/>
                </a:lnTo>
                <a:lnTo>
                  <a:pt x="126263" y="156197"/>
                </a:lnTo>
                <a:lnTo>
                  <a:pt x="125094" y="154432"/>
                </a:lnTo>
                <a:lnTo>
                  <a:pt x="191693" y="72872"/>
                </a:lnTo>
                <a:close/>
              </a:path>
            </a:pathLst>
          </a:custGeom>
          <a:solidFill>
            <a:srgbClr val="03296A"/>
          </a:solidFill>
        </p:spPr>
        <p:txBody>
          <a:bodyPr wrap="square" lIns="0" tIns="0" rIns="0" bIns="0" rtlCol="0"/>
          <a:lstStyle/>
          <a:p>
            <a:endParaRPr sz="1689"/>
          </a:p>
        </p:txBody>
      </p:sp>
      <p:sp>
        <p:nvSpPr>
          <p:cNvPr id="29" name="bk object 29"/>
          <p:cNvSpPr/>
          <p:nvPr/>
        </p:nvSpPr>
        <p:spPr>
          <a:xfrm>
            <a:off x="2804467" y="1176307"/>
            <a:ext cx="383806" cy="239993"/>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0" name="bk object 30"/>
          <p:cNvSpPr/>
          <p:nvPr/>
        </p:nvSpPr>
        <p:spPr>
          <a:xfrm>
            <a:off x="3209856" y="1229209"/>
            <a:ext cx="174728" cy="182443"/>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1" name="bk object 31"/>
          <p:cNvSpPr/>
          <p:nvPr/>
        </p:nvSpPr>
        <p:spPr>
          <a:xfrm>
            <a:off x="3406291" y="1229209"/>
            <a:ext cx="174715" cy="182443"/>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2" name="bk object 32"/>
          <p:cNvSpPr/>
          <p:nvPr/>
        </p:nvSpPr>
        <p:spPr>
          <a:xfrm>
            <a:off x="1101521" y="941316"/>
            <a:ext cx="393564" cy="251381"/>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3" name="bk object 33"/>
          <p:cNvSpPr/>
          <p:nvPr/>
        </p:nvSpPr>
        <p:spPr>
          <a:xfrm>
            <a:off x="1101519" y="941319"/>
            <a:ext cx="393849" cy="251440"/>
          </a:xfrm>
          <a:custGeom>
            <a:avLst/>
            <a:gdLst/>
            <a:ahLst/>
            <a:cxnLst/>
            <a:rect l="l" t="t" r="r" b="b"/>
            <a:pathLst>
              <a:path w="418465" h="267969">
                <a:moveTo>
                  <a:pt x="293226" y="221247"/>
                </a:moveTo>
                <a:lnTo>
                  <a:pt x="244496" y="235601"/>
                </a:lnTo>
                <a:lnTo>
                  <a:pt x="191909" y="254494"/>
                </a:lnTo>
                <a:lnTo>
                  <a:pt x="140336" y="267909"/>
                </a:lnTo>
                <a:lnTo>
                  <a:pt x="94649" y="265824"/>
                </a:lnTo>
                <a:lnTo>
                  <a:pt x="55782" y="246095"/>
                </a:lnTo>
                <a:lnTo>
                  <a:pt x="26084" y="216294"/>
                </a:lnTo>
                <a:lnTo>
                  <a:pt x="7007" y="179239"/>
                </a:lnTo>
                <a:lnTo>
                  <a:pt x="0" y="137749"/>
                </a:lnTo>
                <a:lnTo>
                  <a:pt x="6511" y="94641"/>
                </a:lnTo>
                <a:lnTo>
                  <a:pt x="26246" y="55779"/>
                </a:lnTo>
                <a:lnTo>
                  <a:pt x="56051" y="26083"/>
                </a:lnTo>
                <a:lnTo>
                  <a:pt x="93105" y="7006"/>
                </a:lnTo>
                <a:lnTo>
                  <a:pt x="134593" y="0"/>
                </a:lnTo>
                <a:lnTo>
                  <a:pt x="177694" y="6516"/>
                </a:lnTo>
                <a:lnTo>
                  <a:pt x="266543" y="57309"/>
                </a:lnTo>
                <a:lnTo>
                  <a:pt x="343509" y="131101"/>
                </a:lnTo>
                <a:lnTo>
                  <a:pt x="397686" y="197595"/>
                </a:lnTo>
                <a:lnTo>
                  <a:pt x="418169" y="226493"/>
                </a:lnTo>
                <a:lnTo>
                  <a:pt x="389184" y="215102"/>
                </a:lnTo>
                <a:lnTo>
                  <a:pt x="366508" y="210759"/>
                </a:lnTo>
                <a:lnTo>
                  <a:pt x="338427" y="212971"/>
                </a:lnTo>
                <a:lnTo>
                  <a:pt x="293226" y="221247"/>
                </a:lnTo>
                <a:close/>
              </a:path>
            </a:pathLst>
          </a:custGeom>
          <a:ln w="4394">
            <a:solidFill>
              <a:srgbClr val="FFFFFF"/>
            </a:solidFill>
          </a:ln>
        </p:spPr>
        <p:txBody>
          <a:bodyPr wrap="square" lIns="0" tIns="0" rIns="0" bIns="0" rtlCol="0"/>
          <a:lstStyle/>
          <a:p>
            <a:endParaRPr sz="1689"/>
          </a:p>
        </p:txBody>
      </p:sp>
      <p:sp>
        <p:nvSpPr>
          <p:cNvPr id="34" name="bk object 34"/>
          <p:cNvSpPr/>
          <p:nvPr/>
        </p:nvSpPr>
        <p:spPr>
          <a:xfrm>
            <a:off x="1058832" y="1194840"/>
            <a:ext cx="265934" cy="39857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5" name="bk object 35"/>
          <p:cNvSpPr/>
          <p:nvPr/>
        </p:nvSpPr>
        <p:spPr>
          <a:xfrm>
            <a:off x="1071705" y="1194846"/>
            <a:ext cx="253402" cy="398610"/>
          </a:xfrm>
          <a:custGeom>
            <a:avLst/>
            <a:gdLst/>
            <a:ahLst/>
            <a:cxnLst/>
            <a:rect l="l" t="t" r="r" b="b"/>
            <a:pathLst>
              <a:path w="269240" h="424814">
                <a:moveTo>
                  <a:pt x="128633" y="110807"/>
                </a:moveTo>
                <a:lnTo>
                  <a:pt x="165432" y="145836"/>
                </a:lnTo>
                <a:lnTo>
                  <a:pt x="208089" y="181935"/>
                </a:lnTo>
                <a:lnTo>
                  <a:pt x="245496" y="219894"/>
                </a:lnTo>
                <a:lnTo>
                  <a:pt x="266543" y="260502"/>
                </a:lnTo>
                <a:lnTo>
                  <a:pt x="268883" y="304022"/>
                </a:lnTo>
                <a:lnTo>
                  <a:pt x="257919" y="344641"/>
                </a:lnTo>
                <a:lnTo>
                  <a:pt x="235367" y="379692"/>
                </a:lnTo>
                <a:lnTo>
                  <a:pt x="202940" y="406510"/>
                </a:lnTo>
                <a:lnTo>
                  <a:pt x="162352" y="422427"/>
                </a:lnTo>
                <a:lnTo>
                  <a:pt x="118827" y="424766"/>
                </a:lnTo>
                <a:lnTo>
                  <a:pt x="78208" y="413801"/>
                </a:lnTo>
                <a:lnTo>
                  <a:pt x="43161" y="391249"/>
                </a:lnTo>
                <a:lnTo>
                  <a:pt x="16349" y="358826"/>
                </a:lnTo>
                <a:lnTo>
                  <a:pt x="439" y="318249"/>
                </a:lnTo>
                <a:lnTo>
                  <a:pt x="0" y="215898"/>
                </a:lnTo>
                <a:lnTo>
                  <a:pt x="25419" y="112347"/>
                </a:lnTo>
                <a:lnTo>
                  <a:pt x="55912" y="32184"/>
                </a:lnTo>
                <a:lnTo>
                  <a:pt x="70696" y="0"/>
                </a:lnTo>
                <a:lnTo>
                  <a:pt x="75330" y="30784"/>
                </a:lnTo>
                <a:lnTo>
                  <a:pt x="82910" y="52589"/>
                </a:lnTo>
                <a:lnTo>
                  <a:pt x="98867" y="75800"/>
                </a:lnTo>
                <a:lnTo>
                  <a:pt x="128633" y="110807"/>
                </a:lnTo>
                <a:close/>
              </a:path>
            </a:pathLst>
          </a:custGeom>
          <a:ln w="4394">
            <a:solidFill>
              <a:srgbClr val="FFFFFF"/>
            </a:solidFill>
          </a:ln>
        </p:spPr>
        <p:txBody>
          <a:bodyPr wrap="square" lIns="0" tIns="0" rIns="0" bIns="0" rtlCol="0"/>
          <a:lstStyle/>
          <a:p>
            <a:endParaRPr sz="1689"/>
          </a:p>
        </p:txBody>
      </p:sp>
      <p:sp>
        <p:nvSpPr>
          <p:cNvPr id="36" name="bk object 36"/>
          <p:cNvSpPr/>
          <p:nvPr/>
        </p:nvSpPr>
        <p:spPr>
          <a:xfrm>
            <a:off x="1352284" y="1167897"/>
            <a:ext cx="333755" cy="31453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89"/>
          </a:p>
        </p:txBody>
      </p:sp>
      <p:sp>
        <p:nvSpPr>
          <p:cNvPr id="37" name="bk object 37"/>
          <p:cNvSpPr/>
          <p:nvPr/>
        </p:nvSpPr>
        <p:spPr>
          <a:xfrm>
            <a:off x="1352282" y="1168604"/>
            <a:ext cx="334085" cy="314002"/>
          </a:xfrm>
          <a:custGeom>
            <a:avLst/>
            <a:gdLst/>
            <a:ahLst/>
            <a:cxnLst/>
            <a:rect l="l" t="t" r="r" b="b"/>
            <a:pathLst>
              <a:path w="354964" h="334644">
                <a:moveTo>
                  <a:pt x="67005" y="228880"/>
                </a:moveTo>
                <a:lnTo>
                  <a:pt x="78944" y="179499"/>
                </a:lnTo>
                <a:lnTo>
                  <a:pt x="88879" y="124509"/>
                </a:lnTo>
                <a:lnTo>
                  <a:pt x="103050" y="73137"/>
                </a:lnTo>
                <a:lnTo>
                  <a:pt x="127698" y="34608"/>
                </a:lnTo>
                <a:lnTo>
                  <a:pt x="164220" y="10817"/>
                </a:lnTo>
                <a:lnTo>
                  <a:pt x="204878" y="0"/>
                </a:lnTo>
                <a:lnTo>
                  <a:pt x="246506" y="2003"/>
                </a:lnTo>
                <a:lnTo>
                  <a:pt x="285936" y="16676"/>
                </a:lnTo>
                <a:lnTo>
                  <a:pt x="320001" y="43866"/>
                </a:lnTo>
                <a:lnTo>
                  <a:pt x="343797" y="80393"/>
                </a:lnTo>
                <a:lnTo>
                  <a:pt x="354615" y="121053"/>
                </a:lnTo>
                <a:lnTo>
                  <a:pt x="352610" y="162680"/>
                </a:lnTo>
                <a:lnTo>
                  <a:pt x="337935" y="202112"/>
                </a:lnTo>
                <a:lnTo>
                  <a:pt x="310743" y="236182"/>
                </a:lnTo>
                <a:lnTo>
                  <a:pt x="222327" y="287737"/>
                </a:lnTo>
                <a:lnTo>
                  <a:pt x="119938" y="317500"/>
                </a:lnTo>
                <a:lnTo>
                  <a:pt x="35266" y="331176"/>
                </a:lnTo>
                <a:lnTo>
                  <a:pt x="0" y="334467"/>
                </a:lnTo>
                <a:lnTo>
                  <a:pt x="24357" y="315058"/>
                </a:lnTo>
                <a:lnTo>
                  <a:pt x="39455" y="297590"/>
                </a:lnTo>
                <a:lnTo>
                  <a:pt x="51577" y="272163"/>
                </a:lnTo>
                <a:lnTo>
                  <a:pt x="67005" y="228880"/>
                </a:lnTo>
                <a:close/>
              </a:path>
            </a:pathLst>
          </a:custGeom>
          <a:ln w="4394">
            <a:solidFill>
              <a:srgbClr val="FFFFFF"/>
            </a:solidFill>
          </a:ln>
        </p:spPr>
        <p:txBody>
          <a:bodyPr wrap="square" lIns="0" tIns="0" rIns="0" bIns="0" rtlCol="0"/>
          <a:lstStyle/>
          <a:p>
            <a:endParaRPr sz="1689"/>
          </a:p>
        </p:txBody>
      </p:sp>
      <p:sp>
        <p:nvSpPr>
          <p:cNvPr id="2" name="Holder 2"/>
          <p:cNvSpPr>
            <a:spLocks noGrp="1"/>
          </p:cNvSpPr>
          <p:nvPr>
            <p:ph type="title"/>
          </p:nvPr>
        </p:nvSpPr>
        <p:spPr/>
        <p:txBody>
          <a:bodyPr lIns="0" tIns="0" rIns="0" bIns="0"/>
          <a:lstStyle>
            <a:lvl1pPr>
              <a:defRPr sz="3378" b="0" i="0">
                <a:solidFill>
                  <a:srgbClr val="25408F"/>
                </a:solidFill>
                <a:latin typeface="Whitney Semibold"/>
                <a:cs typeface="Whitney 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868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With Title">
    <p:spTree>
      <p:nvGrpSpPr>
        <p:cNvPr id="1" name=""/>
        <p:cNvGrpSpPr/>
        <p:nvPr/>
      </p:nvGrpSpPr>
      <p:grpSpPr>
        <a:xfrm>
          <a:off x="0" y="0"/>
          <a:ext cx="0" cy="0"/>
          <a:chOff x="0" y="0"/>
          <a:chExt cx="0" cy="0"/>
        </a:xfrm>
      </p:grpSpPr>
      <p:sp>
        <p:nvSpPr>
          <p:cNvPr id="3" name="Espace réservé du pied de page 4"/>
          <p:cNvSpPr txBox="1">
            <a:spLocks/>
          </p:cNvSpPr>
          <p:nvPr/>
        </p:nvSpPr>
        <p:spPr>
          <a:xfrm>
            <a:off x="304802" y="6523699"/>
            <a:ext cx="3860800" cy="197777"/>
          </a:xfrm>
          <a:prstGeom prst="rect">
            <a:avLst/>
          </a:prstGeom>
        </p:spPr>
        <p:txBody>
          <a:bodyPr/>
          <a:lstStyle>
            <a:lvl1pPr marL="0" marR="0" indent="0" algn="l" defTabSz="521437" rtl="0" eaLnBrk="1" fontAlgn="auto" latinLnBrk="0" hangingPunct="1">
              <a:lnSpc>
                <a:spcPct val="100000"/>
              </a:lnSpc>
              <a:spcBef>
                <a:spcPts val="0"/>
              </a:spcBef>
              <a:spcAft>
                <a:spcPts val="0"/>
              </a:spcAft>
              <a:buClrTx/>
              <a:buSzTx/>
              <a:buFontTx/>
              <a:buNone/>
              <a:tabLst/>
              <a:defRPr lang="fr-FR" sz="1000" b="0" baseline="30000" smtClean="0"/>
            </a:lvl1pPr>
          </a:lstStyle>
          <a:p>
            <a:pPr marL="0" marR="0" lvl="0" indent="0" algn="l" defTabSz="472839"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30000" noProof="0" dirty="0">
                <a:ln>
                  <a:noFill/>
                </a:ln>
                <a:solidFill>
                  <a:srgbClr val="312783"/>
                </a:solidFill>
                <a:effectLst/>
                <a:uLnTx/>
                <a:uFillTx/>
                <a:latin typeface="Verdana" panose="020B0604030504040204" pitchFamily="34" charset="0"/>
                <a:ea typeface="Verdana" panose="020B0604030504040204" pitchFamily="34" charset="0"/>
                <a:cs typeface="Verdana" panose="020B0604030504040204" pitchFamily="34" charset="0"/>
              </a:rPr>
              <a:t>EurEau</a:t>
            </a:r>
            <a:r>
              <a:rPr kumimoji="0" lang="fr-FR" sz="1088" b="0" i="0" u="none" strike="noStrike" kern="1200" cap="none" spc="0" normalizeH="0" baseline="30000" noProof="0" dirty="0">
                <a:ln>
                  <a:noFill/>
                </a:ln>
                <a:solidFill>
                  <a:srgbClr val="312783"/>
                </a:solidFill>
                <a:effectLst/>
                <a:uLnTx/>
                <a:uFillTx/>
                <a:latin typeface="Verdana" panose="020B0604030504040204" pitchFamily="34" charset="0"/>
                <a:ea typeface="Verdana" panose="020B0604030504040204" pitchFamily="34" charset="0"/>
                <a:cs typeface="Verdana" panose="020B0604030504040204" pitchFamily="34" charset="0"/>
              </a:rPr>
              <a:t>. Water </a:t>
            </a:r>
            <a:r>
              <a:rPr kumimoji="0" lang="fr-FR" sz="1088" b="0" i="0" u="none" strike="noStrike" kern="1200" cap="none" spc="0" normalizeH="0" baseline="30000" noProof="0" dirty="0" err="1">
                <a:ln>
                  <a:noFill/>
                </a:ln>
                <a:solidFill>
                  <a:srgbClr val="312783"/>
                </a:solidFill>
                <a:effectLst/>
                <a:uLnTx/>
                <a:uFillTx/>
                <a:latin typeface="Verdana" panose="020B0604030504040204" pitchFamily="34" charset="0"/>
                <a:ea typeface="Verdana" panose="020B0604030504040204" pitchFamily="34" charset="0"/>
                <a:cs typeface="Verdana" panose="020B0604030504040204" pitchFamily="34" charset="0"/>
              </a:rPr>
              <a:t>Matters</a:t>
            </a:r>
            <a:r>
              <a:rPr kumimoji="0" lang="fr-FR" sz="1088" b="0" i="0" u="none" strike="noStrike" kern="1200" cap="none" spc="0" normalizeH="0" baseline="30000" noProof="0" dirty="0">
                <a:ln>
                  <a:noFill/>
                </a:ln>
                <a:solidFill>
                  <a:srgbClr val="312783"/>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6" name="Espace réservé du pied de page 4"/>
          <p:cNvSpPr txBox="1">
            <a:spLocks/>
          </p:cNvSpPr>
          <p:nvPr/>
        </p:nvSpPr>
        <p:spPr>
          <a:xfrm>
            <a:off x="10635917" y="6523699"/>
            <a:ext cx="1458373" cy="197777"/>
          </a:xfrm>
          <a:prstGeom prst="rect">
            <a:avLst/>
          </a:prstGeom>
        </p:spPr>
        <p:txBody>
          <a:bodyPr/>
          <a:lstStyle>
            <a:lvl1pPr marL="0" marR="0" indent="0" algn="l" defTabSz="521437" rtl="0" eaLnBrk="1" fontAlgn="auto" latinLnBrk="0" hangingPunct="1">
              <a:lnSpc>
                <a:spcPct val="100000"/>
              </a:lnSpc>
              <a:spcBef>
                <a:spcPts val="0"/>
              </a:spcBef>
              <a:spcAft>
                <a:spcPts val="0"/>
              </a:spcAft>
              <a:buClrTx/>
              <a:buSzTx/>
              <a:buFontTx/>
              <a:buNone/>
              <a:tabLst/>
              <a:defRPr lang="fr-FR" sz="1000" b="0" baseline="30000" smtClean="0"/>
            </a:lvl1pPr>
          </a:lstStyle>
          <a:p>
            <a:pPr marL="0" marR="0" lvl="0" indent="0" algn="l" defTabSz="472839"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30000" noProof="0" dirty="0" err="1">
                <a:ln>
                  <a:noFill/>
                </a:ln>
                <a:solidFill>
                  <a:srgbClr val="C7017F"/>
                </a:solidFill>
                <a:effectLst/>
                <a:uLnTx/>
                <a:uFillTx/>
                <a:latin typeface="Verdana" panose="020B0604030504040204" pitchFamily="34" charset="0"/>
                <a:ea typeface="Verdana" panose="020B0604030504040204" pitchFamily="34" charset="0"/>
                <a:cs typeface="Verdana" panose="020B0604030504040204" pitchFamily="34" charset="0"/>
              </a:rPr>
              <a:t>eureau.org</a:t>
            </a:r>
            <a:endParaRPr kumimoji="0" lang="fr-FR" sz="1088" b="0" i="0" u="none" strike="noStrike" kern="1200" cap="none" spc="0" normalizeH="0" baseline="30000" noProof="0" dirty="0">
              <a:ln>
                <a:noFill/>
              </a:ln>
              <a:solidFill>
                <a:srgbClr val="C701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4568" y="126004"/>
            <a:ext cx="1056918" cy="1238240"/>
          </a:xfrm>
          <a:prstGeom prst="rect">
            <a:avLst/>
          </a:prstGeom>
        </p:spPr>
      </p:pic>
      <p:sp>
        <p:nvSpPr>
          <p:cNvPr id="4" name="Text Placeholder 3"/>
          <p:cNvSpPr>
            <a:spLocks noGrp="1"/>
          </p:cNvSpPr>
          <p:nvPr>
            <p:ph type="body" sz="quarter" idx="10" hasCustomPrompt="1"/>
          </p:nvPr>
        </p:nvSpPr>
        <p:spPr>
          <a:xfrm>
            <a:off x="1171577" y="427703"/>
            <a:ext cx="9492992" cy="634841"/>
          </a:xfrm>
        </p:spPr>
        <p:txBody>
          <a:bodyPr>
            <a:noAutofit/>
          </a:bodyPr>
          <a:lstStyle>
            <a:lvl1pPr marL="0" indent="0">
              <a:buNone/>
              <a:defRPr sz="2902" b="1" baseline="0">
                <a:solidFill>
                  <a:srgbClr val="C7017F"/>
                </a:solidFill>
              </a:defRPr>
            </a:lvl1pPr>
          </a:lstStyle>
          <a:p>
            <a:pPr lvl="0"/>
            <a:r>
              <a:rPr lang="fr-FR" dirty="0" err="1"/>
              <a:t>Your</a:t>
            </a:r>
            <a:r>
              <a:rPr lang="fr-FR" dirty="0"/>
              <a:t> </a:t>
            </a:r>
            <a:r>
              <a:rPr lang="fr-FR" dirty="0" err="1"/>
              <a:t>Title</a:t>
            </a:r>
            <a:endParaRPr lang="fr-BE" dirty="0"/>
          </a:p>
        </p:txBody>
      </p:sp>
      <p:sp>
        <p:nvSpPr>
          <p:cNvPr id="5" name="Text Placeholder 4"/>
          <p:cNvSpPr>
            <a:spLocks noGrp="1"/>
          </p:cNvSpPr>
          <p:nvPr>
            <p:ph type="body" sz="quarter" idx="11"/>
          </p:nvPr>
        </p:nvSpPr>
        <p:spPr>
          <a:xfrm>
            <a:off x="1137172" y="1632845"/>
            <a:ext cx="9877820" cy="4485228"/>
          </a:xfrm>
        </p:spPr>
        <p:txBody>
          <a:bodyPr/>
          <a:lstStyle>
            <a:lvl1pPr>
              <a:lnSpc>
                <a:spcPct val="100000"/>
              </a:lnSpc>
              <a:defRPr/>
            </a:lvl1pPr>
            <a:lvl2pPr>
              <a:lnSpc>
                <a:spcPct val="100000"/>
              </a:lnSpc>
              <a:defRPr/>
            </a:lvl2pPr>
            <a:lvl4pPr>
              <a:defRPr>
                <a:solidFill>
                  <a:srgbClr val="312783"/>
                </a:solidFill>
              </a:defRPr>
            </a:lvl4pPr>
            <a:lvl5pPr>
              <a:defRPr>
                <a:solidFill>
                  <a:srgbClr val="3127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Tree>
    <p:extLst>
      <p:ext uri="{BB962C8B-B14F-4D97-AF65-F5344CB8AC3E}">
        <p14:creationId xmlns:p14="http://schemas.microsoft.com/office/powerpoint/2010/main" val="84241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181842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095148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636930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60468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4292861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5E2EB6E-DE6E-4BD6-A2ED-75F96E824CAF}" type="datetimeFigureOut">
              <a:rPr lang="nb-NO" smtClean="0"/>
              <a:t>23.09.2024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95654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5E2EB6E-DE6E-4BD6-A2ED-75F96E824CAF}" type="datetimeFigureOut">
              <a:rPr lang="nb-NO" smtClean="0"/>
              <a:t>23.09.2024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485659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5E2EB6E-DE6E-4BD6-A2ED-75F96E824CAF}" type="datetimeFigureOut">
              <a:rPr lang="nb-NO" smtClean="0"/>
              <a:t>23.09.2024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00247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516764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06774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649904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23.09.2024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8243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426494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370777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290903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741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1723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23.09.2024</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dirty="0"/>
          </a:p>
        </p:txBody>
      </p:sp>
    </p:spTree>
    <p:extLst>
      <p:ext uri="{BB962C8B-B14F-4D97-AF65-F5344CB8AC3E}">
        <p14:creationId xmlns:p14="http://schemas.microsoft.com/office/powerpoint/2010/main" val="13972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6.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EB6E-DE6E-4BD6-A2ED-75F96E824CAF}" type="datetimeFigureOut">
              <a:rPr lang="nb-NO" smtClean="0"/>
              <a:t>23.09.2024</a:t>
            </a:fld>
            <a:endParaRPr lang="nb-NO" dirty="0"/>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6212-D53D-473E-A697-C05747B0C4B1}" type="slidenum">
              <a:rPr lang="nb-NO" smtClean="0"/>
              <a:t>‹#›</a:t>
            </a:fld>
            <a:endParaRPr lang="nb-NO" dirty="0"/>
          </a:p>
        </p:txBody>
      </p:sp>
    </p:spTree>
    <p:extLst>
      <p:ext uri="{BB962C8B-B14F-4D97-AF65-F5344CB8AC3E}">
        <p14:creationId xmlns:p14="http://schemas.microsoft.com/office/powerpoint/2010/main" val="353705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EB6E-DE6E-4BD6-A2ED-75F96E824CAF}" type="datetimeFigureOut">
              <a:rPr lang="nb-NO" smtClean="0"/>
              <a:t>23.09.2024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6212-D53D-473E-A697-C05747B0C4B1}" type="slidenum">
              <a:rPr lang="nb-NO" smtClean="0"/>
              <a:t>‹#›</a:t>
            </a:fld>
            <a:endParaRPr lang="nb-NO"/>
          </a:p>
        </p:txBody>
      </p:sp>
    </p:spTree>
    <p:extLst>
      <p:ext uri="{BB962C8B-B14F-4D97-AF65-F5344CB8AC3E}">
        <p14:creationId xmlns:p14="http://schemas.microsoft.com/office/powerpoint/2010/main" val="25999556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EB6E-DE6E-4BD6-A2ED-75F96E824CAF}" type="datetimeFigureOut">
              <a:rPr lang="nb-NO" smtClean="0"/>
              <a:t>23.09.2024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6212-D53D-473E-A697-C05747B0C4B1}" type="slidenum">
              <a:rPr lang="nb-NO" smtClean="0"/>
              <a:t>‹#›</a:t>
            </a:fld>
            <a:endParaRPr lang="nb-NO"/>
          </a:p>
        </p:txBody>
      </p:sp>
    </p:spTree>
    <p:extLst>
      <p:ext uri="{BB962C8B-B14F-4D97-AF65-F5344CB8AC3E}">
        <p14:creationId xmlns:p14="http://schemas.microsoft.com/office/powerpoint/2010/main" val="15941949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hyperlink" Target="https://www.sarpsborg.com/byggesak-og-teknisk/vann-og-avlop/nye-alvim-renseanlegg/nytt-renseanlegg/"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Bild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880" y="536864"/>
            <a:ext cx="2483742" cy="675724"/>
          </a:xfrm>
          <a:prstGeom prst="rect">
            <a:avLst/>
          </a:prstGeom>
        </p:spPr>
      </p:pic>
      <p:sp>
        <p:nvSpPr>
          <p:cNvPr id="6" name="TekstSylinder 5"/>
          <p:cNvSpPr txBox="1"/>
          <p:nvPr/>
        </p:nvSpPr>
        <p:spPr>
          <a:xfrm>
            <a:off x="740733" y="1584728"/>
            <a:ext cx="10738387" cy="3139321"/>
          </a:xfrm>
          <a:prstGeom prst="rect">
            <a:avLst/>
          </a:prstGeom>
          <a:noFill/>
        </p:spPr>
        <p:txBody>
          <a:bodyPr wrap="square" rtlCol="0">
            <a:spAutoFit/>
          </a:bodyPr>
          <a:lstStyle/>
          <a:p>
            <a:r>
              <a:rPr lang="nb-NO" sz="6600" b="0" i="0" u="none" strike="noStrike" dirty="0">
                <a:effectLst/>
                <a:latin typeface="Whitney Medium" pitchFamily="2" charset="0"/>
                <a:cs typeface="Whitney Medium" pitchFamily="2" charset="0"/>
              </a:rPr>
              <a:t>Oslofjorden – </a:t>
            </a:r>
          </a:p>
          <a:p>
            <a:r>
              <a:rPr lang="nb-NO" sz="6600" b="0" i="0" u="none" strike="noStrike" dirty="0">
                <a:effectLst/>
                <a:latin typeface="Whitney Medium" pitchFamily="2" charset="0"/>
                <a:cs typeface="Whitney Medium" pitchFamily="2" charset="0"/>
              </a:rPr>
              <a:t>utfordringsbildet og mulige tiltak i avløpssektoren</a:t>
            </a:r>
            <a:endParaRPr lang="nb-NO" sz="3200" dirty="0">
              <a:latin typeface="Whitney Medium" pitchFamily="2" charset="0"/>
              <a:cs typeface="Whitney Medium" pitchFamily="2" charset="0"/>
            </a:endParaRPr>
          </a:p>
        </p:txBody>
      </p:sp>
      <p:sp>
        <p:nvSpPr>
          <p:cNvPr id="9" name="TekstSylinder 8"/>
          <p:cNvSpPr txBox="1"/>
          <p:nvPr/>
        </p:nvSpPr>
        <p:spPr>
          <a:xfrm>
            <a:off x="740733" y="4865356"/>
            <a:ext cx="6794345" cy="461665"/>
          </a:xfrm>
          <a:prstGeom prst="rect">
            <a:avLst/>
          </a:prstGeom>
          <a:noFill/>
        </p:spPr>
        <p:txBody>
          <a:bodyPr wrap="square" rtlCol="0">
            <a:spAutoFit/>
          </a:bodyPr>
          <a:lstStyle/>
          <a:p>
            <a:r>
              <a:rPr lang="nb-NO" sz="2400" dirty="0">
                <a:latin typeface="Whitney Book" pitchFamily="50" charset="0"/>
                <a:cs typeface="Whitney Book" pitchFamily="50" charset="0"/>
              </a:rPr>
              <a:t>Juridisk rådgiver Elin Riise, Norsk Vann</a:t>
            </a:r>
          </a:p>
        </p:txBody>
      </p:sp>
    </p:spTree>
    <p:extLst>
      <p:ext uri="{BB962C8B-B14F-4D97-AF65-F5344CB8AC3E}">
        <p14:creationId xmlns:p14="http://schemas.microsoft.com/office/powerpoint/2010/main" val="21420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FD62C6-3AF1-0A84-3302-42B490BC3FCD}"/>
              </a:ext>
            </a:extLst>
          </p:cNvPr>
          <p:cNvSpPr>
            <a:spLocks noGrp="1"/>
          </p:cNvSpPr>
          <p:nvPr>
            <p:ph type="title"/>
          </p:nvPr>
        </p:nvSpPr>
        <p:spPr>
          <a:xfrm>
            <a:off x="838200" y="365126"/>
            <a:ext cx="7778262" cy="819098"/>
          </a:xfrm>
        </p:spPr>
        <p:txBody>
          <a:bodyPr/>
          <a:lstStyle/>
          <a:p>
            <a:pPr algn="ctr"/>
            <a:r>
              <a:rPr lang="nb-NO" dirty="0">
                <a:solidFill>
                  <a:srgbClr val="FFC000"/>
                </a:solidFill>
              </a:rPr>
              <a:t>Konklusjon</a:t>
            </a:r>
          </a:p>
        </p:txBody>
      </p:sp>
      <p:pic>
        <p:nvPicPr>
          <p:cNvPr id="4" name="Bilde 3">
            <a:extLst>
              <a:ext uri="{FF2B5EF4-FFF2-40B4-BE49-F238E27FC236}">
                <a16:creationId xmlns:a16="http://schemas.microsoft.com/office/drawing/2014/main" id="{F01D16F5-1EC7-953C-338F-76F5D87BFE8A}"/>
              </a:ext>
            </a:extLst>
          </p:cNvPr>
          <p:cNvPicPr>
            <a:picLocks noChangeAspect="1"/>
          </p:cNvPicPr>
          <p:nvPr/>
        </p:nvPicPr>
        <p:blipFill>
          <a:blip r:embed="rId3"/>
          <a:stretch>
            <a:fillRect/>
          </a:stretch>
        </p:blipFill>
        <p:spPr>
          <a:xfrm>
            <a:off x="9310327" y="112489"/>
            <a:ext cx="2487384" cy="3316511"/>
          </a:xfrm>
          <a:prstGeom prst="rect">
            <a:avLst/>
          </a:prstGeom>
        </p:spPr>
      </p:pic>
      <p:pic>
        <p:nvPicPr>
          <p:cNvPr id="5" name="Bilde 4">
            <a:extLst>
              <a:ext uri="{FF2B5EF4-FFF2-40B4-BE49-F238E27FC236}">
                <a16:creationId xmlns:a16="http://schemas.microsoft.com/office/drawing/2014/main" id="{AA2FEE37-90A6-9241-FD24-18DA77D65591}"/>
              </a:ext>
            </a:extLst>
          </p:cNvPr>
          <p:cNvPicPr>
            <a:picLocks noChangeAspect="1"/>
          </p:cNvPicPr>
          <p:nvPr/>
        </p:nvPicPr>
        <p:blipFill>
          <a:blip r:embed="rId4"/>
          <a:stretch>
            <a:fillRect/>
          </a:stretch>
        </p:blipFill>
        <p:spPr>
          <a:xfrm>
            <a:off x="9310327" y="3567994"/>
            <a:ext cx="2499577" cy="2816596"/>
          </a:xfrm>
          <a:prstGeom prst="rect">
            <a:avLst/>
          </a:prstGeom>
        </p:spPr>
      </p:pic>
      <p:sp>
        <p:nvSpPr>
          <p:cNvPr id="6" name="Plassholder for innhold 2">
            <a:extLst>
              <a:ext uri="{FF2B5EF4-FFF2-40B4-BE49-F238E27FC236}">
                <a16:creationId xmlns:a16="http://schemas.microsoft.com/office/drawing/2014/main" id="{B9585385-3D0A-1FF2-9676-AB2D562FE8BD}"/>
              </a:ext>
            </a:extLst>
          </p:cNvPr>
          <p:cNvSpPr txBox="1">
            <a:spLocks/>
          </p:cNvSpPr>
          <p:nvPr/>
        </p:nvSpPr>
        <p:spPr>
          <a:xfrm>
            <a:off x="656738" y="1514007"/>
            <a:ext cx="7959724" cy="4691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Arial" panose="020B0604020202020204" pitchFamily="34" charset="0"/>
              <a:buBlip>
                <a:blip r:embed="rId5"/>
              </a:buBlip>
            </a:pPr>
            <a:r>
              <a:rPr lang="nb-NO" dirty="0">
                <a:solidFill>
                  <a:schemeClr val="bg1"/>
                </a:solidFill>
                <a:latin typeface="Whitney Medium" pitchFamily="2" charset="0"/>
                <a:cs typeface="Whitney Medium" pitchFamily="2" charset="0"/>
              </a:rPr>
              <a:t>«Alle» kommuner må få avløp opp på agendaen</a:t>
            </a:r>
          </a:p>
          <a:p>
            <a:pPr>
              <a:buSzPct val="75000"/>
              <a:buBlip>
                <a:blip r:embed="rId5"/>
              </a:buBlip>
            </a:pPr>
            <a:r>
              <a:rPr lang="nb-NO" dirty="0">
                <a:solidFill>
                  <a:schemeClr val="bg1"/>
                </a:solidFill>
                <a:latin typeface="Whitney Medium" pitchFamily="2" charset="0"/>
                <a:cs typeface="Whitney Medium" pitchFamily="2" charset="0"/>
              </a:rPr>
              <a:t>Mange steder er det et behov for bedre rensning</a:t>
            </a:r>
          </a:p>
          <a:p>
            <a:pPr lvl="1">
              <a:buSzPct val="75000"/>
              <a:buBlip>
                <a:blip r:embed="rId5"/>
              </a:buBlip>
            </a:pPr>
            <a:r>
              <a:rPr lang="nb-NO" dirty="0">
                <a:solidFill>
                  <a:schemeClr val="bg1"/>
                </a:solidFill>
                <a:latin typeface="Whitney Medium" pitchFamily="2" charset="0"/>
                <a:cs typeface="Whitney Medium" pitchFamily="2" charset="0"/>
              </a:rPr>
              <a:t>Gamle anlegg som ikke oppfyller dagens krav</a:t>
            </a:r>
          </a:p>
          <a:p>
            <a:pPr lvl="1">
              <a:buSzPct val="75000"/>
              <a:buBlip>
                <a:blip r:embed="rId5"/>
              </a:buBlip>
            </a:pPr>
            <a:r>
              <a:rPr lang="nb-NO" dirty="0">
                <a:solidFill>
                  <a:schemeClr val="bg1"/>
                </a:solidFill>
                <a:latin typeface="Whitney Medium" pitchFamily="2" charset="0"/>
                <a:cs typeface="Whitney Medium" pitchFamily="2" charset="0"/>
              </a:rPr>
              <a:t>Behov for skjerpede krav</a:t>
            </a:r>
          </a:p>
          <a:p>
            <a:pPr>
              <a:buSzPct val="75000"/>
              <a:buBlip>
                <a:blip r:embed="rId5"/>
              </a:buBlip>
            </a:pPr>
            <a:r>
              <a:rPr lang="nb-NO" dirty="0">
                <a:solidFill>
                  <a:schemeClr val="bg1"/>
                </a:solidFill>
                <a:latin typeface="Whitney Medium" pitchFamily="2" charset="0"/>
                <a:cs typeface="Whitney Medium" pitchFamily="2" charset="0"/>
              </a:rPr>
              <a:t>De aller fleste må gjøre kostbare tiltak</a:t>
            </a:r>
          </a:p>
          <a:p>
            <a:pPr>
              <a:buSzPct val="75000"/>
              <a:buBlip>
                <a:blip r:embed="rId5"/>
              </a:buBlip>
            </a:pPr>
            <a:r>
              <a:rPr lang="nb-NO" dirty="0">
                <a:solidFill>
                  <a:schemeClr val="bg1"/>
                </a:solidFill>
                <a:latin typeface="Whitney Medium" pitchFamily="2" charset="0"/>
                <a:cs typeface="Whitney Medium" pitchFamily="2" charset="0"/>
              </a:rPr>
              <a:t>Det er behov for økt samarbeid</a:t>
            </a:r>
          </a:p>
          <a:p>
            <a:pPr>
              <a:buSzPct val="75000"/>
              <a:buFont typeface="Wingdings" pitchFamily="2" charset="2"/>
              <a:buChar char="Ø"/>
            </a:pPr>
            <a:endParaRPr lang="nb-NO" dirty="0">
              <a:solidFill>
                <a:schemeClr val="bg1"/>
              </a:solidFill>
              <a:latin typeface="Whitney Medium" pitchFamily="2" charset="0"/>
              <a:cs typeface="Whitney Medium" pitchFamily="2" charset="0"/>
            </a:endParaRPr>
          </a:p>
          <a:p>
            <a:pPr>
              <a:buSzPct val="75000"/>
              <a:buFont typeface="Wingdings" pitchFamily="2" charset="2"/>
              <a:buChar char="Ø"/>
            </a:pPr>
            <a:r>
              <a:rPr lang="nb-NO" dirty="0">
                <a:solidFill>
                  <a:schemeClr val="bg1"/>
                </a:solidFill>
                <a:latin typeface="Whitney Medium" pitchFamily="2" charset="0"/>
                <a:cs typeface="Whitney Medium" pitchFamily="2" charset="0"/>
              </a:rPr>
              <a:t>Det vil ta tid! </a:t>
            </a:r>
          </a:p>
          <a:p>
            <a:pPr>
              <a:buSzPct val="75000"/>
              <a:buFont typeface="Wingdings" pitchFamily="2" charset="2"/>
              <a:buChar char="Ø"/>
            </a:pPr>
            <a:r>
              <a:rPr lang="nb-NO" dirty="0">
                <a:solidFill>
                  <a:schemeClr val="bg1"/>
                </a:solidFill>
                <a:latin typeface="Whitney Medium" pitchFamily="2" charset="0"/>
                <a:cs typeface="Whitney Medium" pitchFamily="2" charset="0"/>
              </a:rPr>
              <a:t>Vi må alle forvente vesentlig høyere gebyrer</a:t>
            </a:r>
          </a:p>
          <a:p>
            <a:pPr>
              <a:buSzPct val="75000"/>
              <a:buFont typeface="Wingdings" pitchFamily="2" charset="2"/>
              <a:buChar char="Ø"/>
            </a:pPr>
            <a:endParaRPr lang="nb-NO" dirty="0">
              <a:solidFill>
                <a:schemeClr val="bg1"/>
              </a:solidFill>
              <a:latin typeface="Whitney Medium" pitchFamily="2" charset="0"/>
              <a:cs typeface="Whitney Medium" pitchFamily="2" charset="0"/>
            </a:endParaRPr>
          </a:p>
          <a:p>
            <a:pPr>
              <a:buSzPct val="75000"/>
              <a:buFont typeface="Arial" panose="020B0604020202020204" pitchFamily="34" charset="0"/>
              <a:buBlip>
                <a:blip r:embed="rId5"/>
              </a:buBlip>
            </a:pPr>
            <a:endParaRPr lang="nb-NO" sz="3200" dirty="0">
              <a:solidFill>
                <a:schemeClr val="bg1"/>
              </a:solidFill>
              <a:latin typeface="Whitney Book" pitchFamily="50" charset="0"/>
              <a:cs typeface="Whitney Book" pitchFamily="50" charset="0"/>
            </a:endParaRPr>
          </a:p>
        </p:txBody>
      </p:sp>
    </p:spTree>
    <p:extLst>
      <p:ext uri="{BB962C8B-B14F-4D97-AF65-F5344CB8AC3E}">
        <p14:creationId xmlns:p14="http://schemas.microsoft.com/office/powerpoint/2010/main" val="105792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EDD52F-E25E-4440-22C3-3E9DD874CF1E}"/>
              </a:ext>
            </a:extLst>
          </p:cNvPr>
          <p:cNvSpPr>
            <a:spLocks noGrp="1"/>
          </p:cNvSpPr>
          <p:nvPr>
            <p:ph type="title"/>
          </p:nvPr>
        </p:nvSpPr>
        <p:spPr>
          <a:xfrm>
            <a:off x="582168" y="384026"/>
            <a:ext cx="10515600" cy="1325563"/>
          </a:xfrm>
        </p:spPr>
        <p:txBody>
          <a:bodyPr/>
          <a:lstStyle/>
          <a:p>
            <a:r>
              <a:rPr lang="nb-NO" dirty="0">
                <a:solidFill>
                  <a:srgbClr val="FFC000"/>
                </a:solidFill>
              </a:rPr>
              <a:t>Tidslinje</a:t>
            </a:r>
          </a:p>
        </p:txBody>
      </p:sp>
      <p:sp>
        <p:nvSpPr>
          <p:cNvPr id="3" name="Plassholder for innhold 2">
            <a:extLst>
              <a:ext uri="{FF2B5EF4-FFF2-40B4-BE49-F238E27FC236}">
                <a16:creationId xmlns:a16="http://schemas.microsoft.com/office/drawing/2014/main" id="{42F4B731-371D-DF4A-C06F-272C01FB046F}"/>
              </a:ext>
            </a:extLst>
          </p:cNvPr>
          <p:cNvSpPr>
            <a:spLocks noGrp="1"/>
          </p:cNvSpPr>
          <p:nvPr>
            <p:ph idx="1"/>
          </p:nvPr>
        </p:nvSpPr>
        <p:spPr>
          <a:xfrm>
            <a:off x="456935" y="1605680"/>
            <a:ext cx="8457923" cy="4452671"/>
          </a:xfrm>
        </p:spPr>
        <p:txBody>
          <a:bodyPr>
            <a:normAutofit/>
          </a:bodyPr>
          <a:lstStyle/>
          <a:p>
            <a:pPr marL="0" indent="0">
              <a:buNone/>
            </a:pPr>
            <a:r>
              <a:rPr lang="nb-NO" dirty="0">
                <a:solidFill>
                  <a:schemeClr val="bg1"/>
                </a:solidFill>
              </a:rPr>
              <a:t>Kongsberg</a:t>
            </a:r>
          </a:p>
          <a:p>
            <a:pPr marL="0" indent="0">
              <a:buNone/>
            </a:pPr>
            <a:r>
              <a:rPr lang="nb-NO" dirty="0">
                <a:solidFill>
                  <a:schemeClr val="bg1"/>
                </a:solidFill>
              </a:rPr>
              <a:t>	2020: Startet med utredninger </a:t>
            </a:r>
          </a:p>
          <a:p>
            <a:pPr marL="0" indent="0">
              <a:buNone/>
            </a:pPr>
            <a:r>
              <a:rPr lang="nb-NO" dirty="0">
                <a:solidFill>
                  <a:schemeClr val="bg1"/>
                </a:solidFill>
              </a:rPr>
              <a:t>	2023: Skisseprosjekt</a:t>
            </a:r>
          </a:p>
          <a:p>
            <a:pPr marL="0" indent="0">
              <a:buNone/>
            </a:pPr>
            <a:r>
              <a:rPr lang="nb-NO" dirty="0">
                <a:solidFill>
                  <a:schemeClr val="bg1"/>
                </a:solidFill>
              </a:rPr>
              <a:t>	2028: Planlagt ferdig til igangkjøring</a:t>
            </a:r>
          </a:p>
          <a:p>
            <a:pPr marL="0" indent="0">
              <a:buNone/>
            </a:pPr>
            <a:r>
              <a:rPr lang="nb-NO" dirty="0">
                <a:solidFill>
                  <a:schemeClr val="bg1"/>
                </a:solidFill>
              </a:rPr>
              <a:t>Sarpsborg: </a:t>
            </a:r>
            <a:r>
              <a:rPr lang="nb-NO" dirty="0">
                <a:solidFill>
                  <a:schemeClr val="bg1"/>
                </a:solidFill>
                <a:hlinkClick r:id="rId3">
                  <a:extLst>
                    <a:ext uri="{A12FA001-AC4F-418D-AE19-62706E023703}">
                      <ahyp:hlinkClr xmlns:ahyp="http://schemas.microsoft.com/office/drawing/2018/hyperlinkcolor" val="tx"/>
                    </a:ext>
                  </a:extLst>
                </a:hlinkClick>
              </a:rPr>
              <a:t>https://www.sarpsborg.com/byggesak-og-teknisk/vann-og-avlop/nye-alvim-renseanlegg/nytt-renseanlegg/</a:t>
            </a:r>
            <a:endParaRPr lang="nb-NO" dirty="0">
              <a:solidFill>
                <a:schemeClr val="bg1"/>
              </a:solidFill>
            </a:endParaRPr>
          </a:p>
          <a:p>
            <a:pPr marL="0" indent="0">
              <a:buNone/>
            </a:pPr>
            <a:r>
              <a:rPr lang="nb-NO" dirty="0">
                <a:solidFill>
                  <a:schemeClr val="bg1"/>
                </a:solidFill>
              </a:rPr>
              <a:t>2020: Vedtak om utvidelse Alvim renseanlegg i bystyret</a:t>
            </a:r>
          </a:p>
          <a:p>
            <a:pPr marL="0" indent="0">
              <a:buNone/>
            </a:pPr>
            <a:r>
              <a:rPr lang="nb-NO" dirty="0">
                <a:solidFill>
                  <a:schemeClr val="bg1"/>
                </a:solidFill>
              </a:rPr>
              <a:t>2026: Desember: Anlegget klart for prøveperiode i 2027</a:t>
            </a:r>
          </a:p>
          <a:p>
            <a:pPr marL="0" indent="0">
              <a:buNone/>
            </a:pPr>
            <a:endParaRPr lang="nb-NO" dirty="0">
              <a:solidFill>
                <a:schemeClr val="bg1"/>
              </a:solidFill>
            </a:endParaRPr>
          </a:p>
          <a:p>
            <a:pPr marL="0" indent="0">
              <a:buNone/>
            </a:pPr>
            <a:endParaRPr lang="nb-NO" dirty="0">
              <a:solidFill>
                <a:schemeClr val="bg1"/>
              </a:solidFill>
            </a:endParaRPr>
          </a:p>
        </p:txBody>
      </p:sp>
    </p:spTree>
    <p:extLst>
      <p:ext uri="{BB962C8B-B14F-4D97-AF65-F5344CB8AC3E}">
        <p14:creationId xmlns:p14="http://schemas.microsoft.com/office/powerpoint/2010/main" val="53267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B4F73-8B78-53C0-4FCF-C4A098B3FFC7}"/>
              </a:ext>
            </a:extLst>
          </p:cNvPr>
          <p:cNvSpPr>
            <a:spLocks noGrp="1"/>
          </p:cNvSpPr>
          <p:nvPr>
            <p:ph type="title"/>
          </p:nvPr>
        </p:nvSpPr>
        <p:spPr/>
        <p:txBody>
          <a:bodyPr/>
          <a:lstStyle/>
          <a:p>
            <a:r>
              <a:rPr lang="nb-NO" dirty="0">
                <a:solidFill>
                  <a:srgbClr val="FFC000"/>
                </a:solidFill>
              </a:rPr>
              <a:t>Fuglevik ra (Moss)- utvidelse/ombygging</a:t>
            </a:r>
          </a:p>
        </p:txBody>
      </p:sp>
      <p:sp>
        <p:nvSpPr>
          <p:cNvPr id="3" name="Plassholder for innhold 2">
            <a:extLst>
              <a:ext uri="{FF2B5EF4-FFF2-40B4-BE49-F238E27FC236}">
                <a16:creationId xmlns:a16="http://schemas.microsoft.com/office/drawing/2014/main" id="{FCD03539-CDE7-4C97-1B76-4D4E0BE31A52}"/>
              </a:ext>
            </a:extLst>
          </p:cNvPr>
          <p:cNvSpPr>
            <a:spLocks noGrp="1"/>
          </p:cNvSpPr>
          <p:nvPr>
            <p:ph idx="1"/>
          </p:nvPr>
        </p:nvSpPr>
        <p:spPr>
          <a:xfrm>
            <a:off x="838200" y="1564105"/>
            <a:ext cx="10515600" cy="4612858"/>
          </a:xfrm>
        </p:spPr>
        <p:txBody>
          <a:bodyPr>
            <a:normAutofit lnSpcReduction="10000"/>
          </a:bodyPr>
          <a:lstStyle/>
          <a:p>
            <a:pPr marL="514350" indent="-514350">
              <a:buFont typeface="+mj-lt"/>
              <a:buAutoNum type="arabicPeriod"/>
            </a:pPr>
            <a:r>
              <a:rPr lang="nb-NO" dirty="0">
                <a:solidFill>
                  <a:schemeClr val="bg1"/>
                </a:solidFill>
              </a:rPr>
              <a:t>Ny tillatelse</a:t>
            </a:r>
          </a:p>
          <a:p>
            <a:pPr lvl="1"/>
            <a:r>
              <a:rPr lang="nb-NO" dirty="0">
                <a:solidFill>
                  <a:schemeClr val="bg1"/>
                </a:solidFill>
              </a:rPr>
              <a:t>Tillatelsen omfatter utslipp fra samlet tilført avløpsmengde tilsvarende inntil 192 000 personekvivalenter (pe BOF</a:t>
            </a:r>
            <a:r>
              <a:rPr lang="nb-NO" baseline="-25000" dirty="0">
                <a:solidFill>
                  <a:schemeClr val="bg1"/>
                </a:solidFill>
              </a:rPr>
              <a:t>5</a:t>
            </a:r>
            <a:r>
              <a:rPr lang="nb-NO" dirty="0">
                <a:solidFill>
                  <a:schemeClr val="bg1"/>
                </a:solidFill>
              </a:rPr>
              <a:t>) målt i maksuke</a:t>
            </a:r>
          </a:p>
          <a:p>
            <a:pPr lvl="1"/>
            <a:r>
              <a:rPr lang="nb-NO" dirty="0">
                <a:solidFill>
                  <a:schemeClr val="bg1"/>
                </a:solidFill>
              </a:rPr>
              <a:t>Fått krav til sekundærrensing og tertiærrensing (men vil iht. revidert direktiv også få krav til kvartærrensing)</a:t>
            </a:r>
          </a:p>
          <a:p>
            <a:pPr marL="514350" indent="-514350">
              <a:buFont typeface="+mj-lt"/>
              <a:buAutoNum type="arabicPeriod"/>
            </a:pPr>
            <a:r>
              <a:rPr lang="nb-NO" dirty="0">
                <a:solidFill>
                  <a:schemeClr val="bg1"/>
                </a:solidFill>
              </a:rPr>
              <a:t>Kostnader (uten kvartærrensing)</a:t>
            </a:r>
          </a:p>
          <a:p>
            <a:pPr lvl="1"/>
            <a:r>
              <a:rPr lang="nb-NO" dirty="0">
                <a:solidFill>
                  <a:schemeClr val="bg1"/>
                </a:solidFill>
              </a:rPr>
              <a:t>Nytt og oppgradert Fuglevik renseanlegg: 1,8 milliarder kroner. </a:t>
            </a:r>
          </a:p>
          <a:p>
            <a:pPr lvl="1"/>
            <a:r>
              <a:rPr lang="nb-NO" dirty="0">
                <a:solidFill>
                  <a:schemeClr val="bg1"/>
                </a:solidFill>
              </a:rPr>
              <a:t>I tillegg kommer kostnader til bygging av nytt overføringsanlegg via sjø fra Kambo til Fuglevik: 361 millioner. </a:t>
            </a:r>
          </a:p>
          <a:p>
            <a:pPr lvl="1"/>
            <a:r>
              <a:rPr lang="nb-NO" dirty="0">
                <a:solidFill>
                  <a:schemeClr val="bg1"/>
                </a:solidFill>
              </a:rPr>
              <a:t>Den totale investeringskostnaden er 2,161 milliarder kroner. </a:t>
            </a:r>
          </a:p>
          <a:p>
            <a:pPr lvl="1"/>
            <a:r>
              <a:rPr lang="nb-NO" dirty="0">
                <a:solidFill>
                  <a:schemeClr val="bg1"/>
                </a:solidFill>
              </a:rPr>
              <a:t>Det kommunale gebyret for vann avløp vil øke med cirka 4.200 kroner årlig per husstand, som følge av nytt renseanlegg og overføringsanlegg fra Kambo (antall innbyggere 57 421)</a:t>
            </a:r>
          </a:p>
        </p:txBody>
      </p:sp>
    </p:spTree>
    <p:extLst>
      <p:ext uri="{BB962C8B-B14F-4D97-AF65-F5344CB8AC3E}">
        <p14:creationId xmlns:p14="http://schemas.microsoft.com/office/powerpoint/2010/main" val="287762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B4F73-8B78-53C0-4FCF-C4A098B3FFC7}"/>
              </a:ext>
            </a:extLst>
          </p:cNvPr>
          <p:cNvSpPr>
            <a:spLocks noGrp="1"/>
          </p:cNvSpPr>
          <p:nvPr>
            <p:ph type="title"/>
          </p:nvPr>
        </p:nvSpPr>
        <p:spPr>
          <a:xfrm>
            <a:off x="727364" y="32616"/>
            <a:ext cx="10515600" cy="1325563"/>
          </a:xfrm>
        </p:spPr>
        <p:txBody>
          <a:bodyPr/>
          <a:lstStyle/>
          <a:p>
            <a:r>
              <a:rPr lang="nb-NO" dirty="0">
                <a:solidFill>
                  <a:srgbClr val="FFC000"/>
                </a:solidFill>
              </a:rPr>
              <a:t>Fuglevik ra (Moss)- nedlegging av Kambo</a:t>
            </a:r>
          </a:p>
        </p:txBody>
      </p:sp>
      <p:sp>
        <p:nvSpPr>
          <p:cNvPr id="10" name="Plassholder for innhold 9">
            <a:extLst>
              <a:ext uri="{FF2B5EF4-FFF2-40B4-BE49-F238E27FC236}">
                <a16:creationId xmlns:a16="http://schemas.microsoft.com/office/drawing/2014/main" id="{571B75DA-6375-91E1-622D-FC81A1CC4F46}"/>
              </a:ext>
            </a:extLst>
          </p:cNvPr>
          <p:cNvSpPr>
            <a:spLocks noGrp="1"/>
          </p:cNvSpPr>
          <p:nvPr>
            <p:ph idx="1"/>
          </p:nvPr>
        </p:nvSpPr>
        <p:spPr>
          <a:xfrm>
            <a:off x="727364" y="1468582"/>
            <a:ext cx="11135408" cy="4433454"/>
          </a:xfrm>
        </p:spPr>
        <p:txBody>
          <a:bodyPr>
            <a:normAutofit/>
          </a:bodyPr>
          <a:lstStyle/>
          <a:p>
            <a:pPr marL="0" indent="0">
              <a:buNone/>
            </a:pPr>
            <a:r>
              <a:rPr lang="nb-NO" sz="3100" dirty="0">
                <a:solidFill>
                  <a:schemeClr val="bg1"/>
                </a:solidFill>
              </a:rPr>
              <a:t>Fordeler med større enhet kontra to mindre anlegg: </a:t>
            </a:r>
          </a:p>
          <a:p>
            <a:r>
              <a:rPr lang="nb-NO" sz="3100" dirty="0">
                <a:solidFill>
                  <a:schemeClr val="bg1"/>
                </a:solidFill>
              </a:rPr>
              <a:t>reduserte kostnader for drift- og vedlikehold </a:t>
            </a:r>
          </a:p>
          <a:p>
            <a:r>
              <a:rPr lang="nb-NO" sz="3100" dirty="0">
                <a:solidFill>
                  <a:schemeClr val="bg1"/>
                </a:solidFill>
              </a:rPr>
              <a:t>det totale bemanningsbehovet reduseres </a:t>
            </a:r>
          </a:p>
          <a:p>
            <a:pPr lvl="1"/>
            <a:r>
              <a:rPr lang="nb-NO" sz="3100" dirty="0">
                <a:solidFill>
                  <a:schemeClr val="bg1"/>
                </a:solidFill>
              </a:rPr>
              <a:t>får et større og mer robust fagmiljø på et samlet anlegg</a:t>
            </a:r>
            <a:endParaRPr lang="nb-NO" sz="3100" baseline="30000" dirty="0">
              <a:solidFill>
                <a:schemeClr val="bg1"/>
              </a:solidFill>
            </a:endParaRPr>
          </a:p>
          <a:p>
            <a:r>
              <a:rPr lang="nb-NO" sz="3100" dirty="0">
                <a:solidFill>
                  <a:schemeClr val="bg1"/>
                </a:solidFill>
              </a:rPr>
              <a:t>behov for noe mer lagringsplass til innsatsmidler (karbonkilde, fellingskjemikalier, vaskemidler osv.) og reservedeler ved drift av to renseanlegg</a:t>
            </a:r>
          </a:p>
          <a:p>
            <a:pPr marL="0" indent="0">
              <a:buNone/>
            </a:pPr>
            <a:endParaRPr lang="nb-NO" sz="2400" baseline="30000" dirty="0">
              <a:solidFill>
                <a:schemeClr val="bg1"/>
              </a:solidFill>
            </a:endParaRPr>
          </a:p>
          <a:p>
            <a:pPr marL="0" indent="0">
              <a:buNone/>
            </a:pPr>
            <a:r>
              <a:rPr lang="nb-NO" sz="2400" baseline="30000" dirty="0">
                <a:solidFill>
                  <a:schemeClr val="bg1"/>
                </a:solidFill>
              </a:rPr>
              <a:t>Kilde: COWI rapport for MOVAR</a:t>
            </a:r>
          </a:p>
          <a:p>
            <a:pPr marL="0" indent="0">
              <a:buNone/>
            </a:pPr>
            <a:endParaRPr lang="nb-NO" sz="2600" baseline="30000" dirty="0">
              <a:solidFill>
                <a:schemeClr val="bg1"/>
              </a:solidFill>
            </a:endParaRPr>
          </a:p>
        </p:txBody>
      </p:sp>
    </p:spTree>
    <p:extLst>
      <p:ext uri="{BB962C8B-B14F-4D97-AF65-F5344CB8AC3E}">
        <p14:creationId xmlns:p14="http://schemas.microsoft.com/office/powerpoint/2010/main" val="19536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B4F73-8B78-53C0-4FCF-C4A098B3FFC7}"/>
              </a:ext>
            </a:extLst>
          </p:cNvPr>
          <p:cNvSpPr>
            <a:spLocks noGrp="1"/>
          </p:cNvSpPr>
          <p:nvPr>
            <p:ph type="title"/>
          </p:nvPr>
        </p:nvSpPr>
        <p:spPr>
          <a:xfrm>
            <a:off x="727364" y="32616"/>
            <a:ext cx="10515600" cy="1325563"/>
          </a:xfrm>
        </p:spPr>
        <p:txBody>
          <a:bodyPr/>
          <a:lstStyle/>
          <a:p>
            <a:r>
              <a:rPr lang="nb-NO" dirty="0">
                <a:solidFill>
                  <a:srgbClr val="FFC000"/>
                </a:solidFill>
              </a:rPr>
              <a:t>Fuglevik ra (Moss)- utvidelse/ombygging</a:t>
            </a:r>
          </a:p>
        </p:txBody>
      </p:sp>
      <p:pic>
        <p:nvPicPr>
          <p:cNvPr id="7" name="Bilde 6">
            <a:extLst>
              <a:ext uri="{FF2B5EF4-FFF2-40B4-BE49-F238E27FC236}">
                <a16:creationId xmlns:a16="http://schemas.microsoft.com/office/drawing/2014/main" id="{C9309CBA-A9FB-C946-64A3-F4F07BA16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74" y="1167081"/>
            <a:ext cx="8080479" cy="5325794"/>
          </a:xfrm>
          <a:prstGeom prst="rect">
            <a:avLst/>
          </a:prstGeom>
        </p:spPr>
      </p:pic>
      <p:sp>
        <p:nvSpPr>
          <p:cNvPr id="10" name="Plassholder for innhold 9">
            <a:extLst>
              <a:ext uri="{FF2B5EF4-FFF2-40B4-BE49-F238E27FC236}">
                <a16:creationId xmlns:a16="http://schemas.microsoft.com/office/drawing/2014/main" id="{571B75DA-6375-91E1-622D-FC81A1CC4F46}"/>
              </a:ext>
            </a:extLst>
          </p:cNvPr>
          <p:cNvSpPr>
            <a:spLocks noGrp="1"/>
          </p:cNvSpPr>
          <p:nvPr>
            <p:ph idx="1"/>
          </p:nvPr>
        </p:nvSpPr>
        <p:spPr>
          <a:xfrm>
            <a:off x="8044205" y="1358179"/>
            <a:ext cx="4197929" cy="4351338"/>
          </a:xfrm>
        </p:spPr>
        <p:txBody>
          <a:bodyPr>
            <a:normAutofit fontScale="85000" lnSpcReduction="10000"/>
          </a:bodyPr>
          <a:lstStyle/>
          <a:p>
            <a:pPr marL="0" indent="0">
              <a:buNone/>
            </a:pPr>
            <a:r>
              <a:rPr lang="nb-NO" dirty="0">
                <a:solidFill>
                  <a:schemeClr val="bg1"/>
                </a:solidFill>
              </a:rPr>
              <a:t>Sammenheng mellom driftskostnader per m</a:t>
            </a:r>
            <a:r>
              <a:rPr lang="nb-NO" baseline="30000" dirty="0">
                <a:solidFill>
                  <a:schemeClr val="bg1"/>
                </a:solidFill>
              </a:rPr>
              <a:t>3</a:t>
            </a:r>
            <a:r>
              <a:rPr lang="nb-NO" dirty="0">
                <a:solidFill>
                  <a:schemeClr val="bg1"/>
                </a:solidFill>
              </a:rPr>
              <a:t> avløpsvann og antall personer tilknyttet anlegget.</a:t>
            </a:r>
          </a:p>
          <a:p>
            <a:pPr marL="0" indent="0">
              <a:buNone/>
            </a:pPr>
            <a:endParaRPr lang="nb-NO" sz="2600" dirty="0">
              <a:solidFill>
                <a:schemeClr val="bg1"/>
              </a:solidFill>
            </a:endParaRPr>
          </a:p>
          <a:p>
            <a:pPr marL="0" indent="0">
              <a:buNone/>
            </a:pPr>
            <a:r>
              <a:rPr lang="nb-NO" sz="2600" dirty="0">
                <a:solidFill>
                  <a:schemeClr val="bg1"/>
                </a:solidFill>
              </a:rPr>
              <a:t>Driftskostnader ved å bygge et stort eller to mindre anlegg: </a:t>
            </a:r>
          </a:p>
          <a:p>
            <a:pPr marL="0" indent="0">
              <a:buNone/>
            </a:pPr>
            <a:r>
              <a:rPr lang="nb-NO" sz="2400" dirty="0">
                <a:solidFill>
                  <a:schemeClr val="bg1"/>
                </a:solidFill>
              </a:rPr>
              <a:t>Alt1: 1 x 93 000 pe = 2,8 kr/m</a:t>
            </a:r>
            <a:r>
              <a:rPr lang="nb-NO" sz="2400" baseline="30000" dirty="0">
                <a:solidFill>
                  <a:schemeClr val="bg1"/>
                </a:solidFill>
              </a:rPr>
              <a:t>3</a:t>
            </a:r>
          </a:p>
          <a:p>
            <a:pPr marL="0" indent="0">
              <a:buNone/>
            </a:pPr>
            <a:r>
              <a:rPr lang="nb-NO" sz="2400" dirty="0">
                <a:solidFill>
                  <a:schemeClr val="bg1"/>
                </a:solidFill>
              </a:rPr>
              <a:t>Alt2: 1 x 31 000 og 1 x 62 000 pe</a:t>
            </a:r>
          </a:p>
          <a:p>
            <a:pPr marL="0" indent="0">
              <a:buNone/>
            </a:pPr>
            <a:r>
              <a:rPr lang="nb-NO" sz="2400" dirty="0">
                <a:solidFill>
                  <a:schemeClr val="bg1"/>
                </a:solidFill>
              </a:rPr>
              <a:t>(</a:t>
            </a:r>
            <a:r>
              <a:rPr lang="da-DK" sz="2400" dirty="0">
                <a:solidFill>
                  <a:schemeClr val="bg1"/>
                </a:solidFill>
              </a:rPr>
              <a:t>3,9 * 1/3) + (3,18 * 2/3) = 3,42 </a:t>
            </a:r>
            <a:r>
              <a:rPr lang="da-DK" sz="2400" dirty="0" err="1">
                <a:solidFill>
                  <a:schemeClr val="bg1"/>
                </a:solidFill>
              </a:rPr>
              <a:t>kr</a:t>
            </a:r>
            <a:r>
              <a:rPr lang="da-DK" sz="2400" dirty="0">
                <a:solidFill>
                  <a:schemeClr val="bg1"/>
                </a:solidFill>
              </a:rPr>
              <a:t>/m³ </a:t>
            </a:r>
            <a:endParaRPr lang="nb-NO" sz="2400" baseline="30000" dirty="0">
              <a:solidFill>
                <a:schemeClr val="bg1"/>
              </a:solidFill>
            </a:endParaRPr>
          </a:p>
          <a:p>
            <a:pPr marL="0" indent="0">
              <a:buNone/>
            </a:pPr>
            <a:endParaRPr lang="nb-NO" sz="2400" baseline="30000" dirty="0">
              <a:solidFill>
                <a:schemeClr val="bg1"/>
              </a:solidFill>
            </a:endParaRPr>
          </a:p>
          <a:p>
            <a:pPr marL="0" indent="0">
              <a:buNone/>
            </a:pPr>
            <a:endParaRPr lang="nb-NO" sz="2400" baseline="30000" dirty="0">
              <a:solidFill>
                <a:schemeClr val="bg1"/>
              </a:solidFill>
            </a:endParaRPr>
          </a:p>
          <a:p>
            <a:pPr marL="0" indent="0">
              <a:buNone/>
            </a:pPr>
            <a:r>
              <a:rPr lang="nb-NO" sz="2400" baseline="30000" dirty="0">
                <a:solidFill>
                  <a:schemeClr val="bg1"/>
                </a:solidFill>
              </a:rPr>
              <a:t>Kilde: COWI rapport for MOVAR</a:t>
            </a:r>
          </a:p>
        </p:txBody>
      </p:sp>
    </p:spTree>
    <p:extLst>
      <p:ext uri="{BB962C8B-B14F-4D97-AF65-F5344CB8AC3E}">
        <p14:creationId xmlns:p14="http://schemas.microsoft.com/office/powerpoint/2010/main" val="176250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B4F73-8B78-53C0-4FCF-C4A098B3FFC7}"/>
              </a:ext>
            </a:extLst>
          </p:cNvPr>
          <p:cNvSpPr>
            <a:spLocks noGrp="1"/>
          </p:cNvSpPr>
          <p:nvPr>
            <p:ph type="title"/>
          </p:nvPr>
        </p:nvSpPr>
        <p:spPr/>
        <p:txBody>
          <a:bodyPr/>
          <a:lstStyle/>
          <a:p>
            <a:r>
              <a:rPr lang="nb-NO" dirty="0">
                <a:solidFill>
                  <a:srgbClr val="FFC000"/>
                </a:solidFill>
              </a:rPr>
              <a:t>Kongsberg - utvidelse/ombygging</a:t>
            </a:r>
          </a:p>
        </p:txBody>
      </p:sp>
      <p:sp>
        <p:nvSpPr>
          <p:cNvPr id="3" name="Plassholder for innhold 2">
            <a:extLst>
              <a:ext uri="{FF2B5EF4-FFF2-40B4-BE49-F238E27FC236}">
                <a16:creationId xmlns:a16="http://schemas.microsoft.com/office/drawing/2014/main" id="{FCD03539-CDE7-4C97-1B76-4D4E0BE31A52}"/>
              </a:ext>
            </a:extLst>
          </p:cNvPr>
          <p:cNvSpPr>
            <a:spLocks noGrp="1"/>
          </p:cNvSpPr>
          <p:nvPr>
            <p:ph idx="1"/>
          </p:nvPr>
        </p:nvSpPr>
        <p:spPr>
          <a:xfrm>
            <a:off x="838200" y="1564105"/>
            <a:ext cx="10515600" cy="4612858"/>
          </a:xfrm>
        </p:spPr>
        <p:txBody>
          <a:bodyPr/>
          <a:lstStyle/>
          <a:p>
            <a:pPr marL="514350" indent="-514350">
              <a:buFont typeface="+mj-lt"/>
              <a:buAutoNum type="arabicPeriod"/>
            </a:pPr>
            <a:r>
              <a:rPr lang="nb-NO" dirty="0">
                <a:solidFill>
                  <a:schemeClr val="bg1"/>
                </a:solidFill>
              </a:rPr>
              <a:t>Tillatelse</a:t>
            </a:r>
          </a:p>
          <a:p>
            <a:pPr lvl="1"/>
            <a:r>
              <a:rPr lang="nb-NO" dirty="0">
                <a:solidFill>
                  <a:schemeClr val="bg1"/>
                </a:solidFill>
              </a:rPr>
              <a:t>40 700 BOF personekvivalenter (pe) fra Kongsberg tettbebyggelse i maksuke</a:t>
            </a:r>
          </a:p>
          <a:p>
            <a:pPr lvl="1"/>
            <a:r>
              <a:rPr lang="nb-NO" dirty="0">
                <a:solidFill>
                  <a:schemeClr val="bg1"/>
                </a:solidFill>
              </a:rPr>
              <a:t>Fått krav til sekundærrensing og tertiærrensing (fosfor og nitrogen)</a:t>
            </a:r>
          </a:p>
          <a:p>
            <a:pPr lvl="2"/>
            <a:r>
              <a:rPr lang="nb-NO" dirty="0">
                <a:solidFill>
                  <a:schemeClr val="bg1"/>
                </a:solidFill>
              </a:rPr>
              <a:t>Er i dag et kjemisk anlegg med fosforfjerning</a:t>
            </a:r>
          </a:p>
          <a:p>
            <a:pPr marL="514350" indent="-514350">
              <a:buFont typeface="+mj-lt"/>
              <a:buAutoNum type="arabicPeriod"/>
            </a:pPr>
            <a:r>
              <a:rPr lang="nb-NO" dirty="0">
                <a:solidFill>
                  <a:schemeClr val="bg1"/>
                </a:solidFill>
              </a:rPr>
              <a:t>Kostnader</a:t>
            </a:r>
          </a:p>
          <a:p>
            <a:pPr lvl="1"/>
            <a:r>
              <a:rPr lang="nb-NO" dirty="0">
                <a:solidFill>
                  <a:schemeClr val="bg1"/>
                </a:solidFill>
              </a:rPr>
              <a:t>totalrammen anslås til 1,2 milliarder kroner</a:t>
            </a:r>
          </a:p>
          <a:p>
            <a:pPr lvl="1"/>
            <a:r>
              <a:rPr lang="nb-NO" dirty="0">
                <a:solidFill>
                  <a:schemeClr val="bg1"/>
                </a:solidFill>
              </a:rPr>
              <a:t>fast bosatte 23 342</a:t>
            </a:r>
          </a:p>
          <a:p>
            <a:pPr lvl="1"/>
            <a:endParaRPr lang="nb-NO" dirty="0">
              <a:solidFill>
                <a:schemeClr val="bg1"/>
              </a:solidFill>
            </a:endParaRPr>
          </a:p>
        </p:txBody>
      </p:sp>
    </p:spTree>
    <p:extLst>
      <p:ext uri="{BB962C8B-B14F-4D97-AF65-F5344CB8AC3E}">
        <p14:creationId xmlns:p14="http://schemas.microsoft.com/office/powerpoint/2010/main" val="141638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0B4F73-8B78-53C0-4FCF-C4A098B3FFC7}"/>
              </a:ext>
            </a:extLst>
          </p:cNvPr>
          <p:cNvSpPr>
            <a:spLocks noGrp="1"/>
          </p:cNvSpPr>
          <p:nvPr>
            <p:ph type="title"/>
          </p:nvPr>
        </p:nvSpPr>
        <p:spPr/>
        <p:txBody>
          <a:bodyPr/>
          <a:lstStyle/>
          <a:p>
            <a:r>
              <a:rPr lang="nb-NO" dirty="0">
                <a:solidFill>
                  <a:srgbClr val="FFC000"/>
                </a:solidFill>
              </a:rPr>
              <a:t>Sarpsborg - utvidelse/ombygging</a:t>
            </a:r>
          </a:p>
        </p:txBody>
      </p:sp>
      <p:sp>
        <p:nvSpPr>
          <p:cNvPr id="3" name="Plassholder for innhold 2">
            <a:extLst>
              <a:ext uri="{FF2B5EF4-FFF2-40B4-BE49-F238E27FC236}">
                <a16:creationId xmlns:a16="http://schemas.microsoft.com/office/drawing/2014/main" id="{FCD03539-CDE7-4C97-1B76-4D4E0BE31A52}"/>
              </a:ext>
            </a:extLst>
          </p:cNvPr>
          <p:cNvSpPr>
            <a:spLocks noGrp="1"/>
          </p:cNvSpPr>
          <p:nvPr>
            <p:ph idx="1"/>
          </p:nvPr>
        </p:nvSpPr>
        <p:spPr>
          <a:xfrm>
            <a:off x="838200" y="1455821"/>
            <a:ext cx="10515600" cy="3320716"/>
          </a:xfrm>
        </p:spPr>
        <p:txBody>
          <a:bodyPr>
            <a:normAutofit/>
          </a:bodyPr>
          <a:lstStyle/>
          <a:p>
            <a:pPr marL="514350" indent="-514350">
              <a:buFont typeface="+mj-lt"/>
              <a:buAutoNum type="arabicPeriod"/>
            </a:pPr>
            <a:r>
              <a:rPr lang="nb-NO" dirty="0">
                <a:solidFill>
                  <a:schemeClr val="bg1"/>
                </a:solidFill>
              </a:rPr>
              <a:t>Tillatelse</a:t>
            </a:r>
          </a:p>
          <a:p>
            <a:pPr lvl="1"/>
            <a:r>
              <a:rPr lang="nb-NO" dirty="0">
                <a:solidFill>
                  <a:schemeClr val="bg1"/>
                </a:solidFill>
              </a:rPr>
              <a:t>Nytt renseanlegg skal håndtere avløpet fra 95 000 PE.</a:t>
            </a:r>
          </a:p>
          <a:p>
            <a:pPr lvl="1"/>
            <a:r>
              <a:rPr lang="nb-NO" dirty="0">
                <a:solidFill>
                  <a:schemeClr val="bg1"/>
                </a:solidFill>
              </a:rPr>
              <a:t>Fått krav til sekundærrensing og tertiærrensing (fosfor) – vil få nitrogen</a:t>
            </a:r>
          </a:p>
          <a:p>
            <a:pPr marL="514350" indent="-514350">
              <a:buFont typeface="+mj-lt"/>
              <a:buAutoNum type="arabicPeriod"/>
            </a:pPr>
            <a:r>
              <a:rPr lang="nb-NO" dirty="0">
                <a:solidFill>
                  <a:schemeClr val="bg1"/>
                </a:solidFill>
              </a:rPr>
              <a:t>Kostnader</a:t>
            </a:r>
          </a:p>
          <a:p>
            <a:pPr lvl="1"/>
            <a:r>
              <a:rPr lang="nb-NO" dirty="0">
                <a:solidFill>
                  <a:schemeClr val="bg1"/>
                </a:solidFill>
              </a:rPr>
              <a:t>Nytt renseanlegg med tilhørende tilførselsinfrastruktur gjennomføres innenfor en økonomisk ramme på 1,342 milliarder kr.</a:t>
            </a:r>
          </a:p>
          <a:p>
            <a:pPr lvl="1"/>
            <a:r>
              <a:rPr lang="nb-NO" dirty="0">
                <a:solidFill>
                  <a:schemeClr val="bg1"/>
                </a:solidFill>
              </a:rPr>
              <a:t>Totalt sett vil oppføringen av et nytt renseanlegg medføre økte kommunale gebyrer på 5085 kr inkl. mva. for en husstand med vannforbruk på 200 m</a:t>
            </a:r>
            <a:r>
              <a:rPr lang="nb-NO" baseline="30000" dirty="0">
                <a:solidFill>
                  <a:schemeClr val="bg1"/>
                </a:solidFill>
              </a:rPr>
              <a:t>3</a:t>
            </a:r>
            <a:r>
              <a:rPr lang="nb-NO" dirty="0">
                <a:solidFill>
                  <a:schemeClr val="bg1"/>
                </a:solidFill>
              </a:rPr>
              <a:t>.</a:t>
            </a:r>
          </a:p>
        </p:txBody>
      </p:sp>
      <p:pic>
        <p:nvPicPr>
          <p:cNvPr id="5" name="Bilde 4">
            <a:extLst>
              <a:ext uri="{FF2B5EF4-FFF2-40B4-BE49-F238E27FC236}">
                <a16:creationId xmlns:a16="http://schemas.microsoft.com/office/drawing/2014/main" id="{BFCAA2D9-9B55-BADD-19A0-F6CEC081D3E6}"/>
              </a:ext>
            </a:extLst>
          </p:cNvPr>
          <p:cNvPicPr>
            <a:picLocks noChangeAspect="1"/>
          </p:cNvPicPr>
          <p:nvPr/>
        </p:nvPicPr>
        <p:blipFill>
          <a:blip r:embed="rId3"/>
          <a:stretch>
            <a:fillRect/>
          </a:stretch>
        </p:blipFill>
        <p:spPr>
          <a:xfrm>
            <a:off x="0" y="4619805"/>
            <a:ext cx="6452937" cy="2112817"/>
          </a:xfrm>
          <a:prstGeom prst="rect">
            <a:avLst/>
          </a:prstGeom>
        </p:spPr>
      </p:pic>
    </p:spTree>
    <p:extLst>
      <p:ext uri="{BB962C8B-B14F-4D97-AF65-F5344CB8AC3E}">
        <p14:creationId xmlns:p14="http://schemas.microsoft.com/office/powerpoint/2010/main" val="41564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936610" y="6651813"/>
            <a:ext cx="104270" cy="164449"/>
          </a:xfrm>
          <a:custGeom>
            <a:avLst/>
            <a:gdLst/>
            <a:ahLst/>
            <a:cxnLst/>
            <a:rect l="l" t="t" r="r" b="b"/>
            <a:pathLst>
              <a:path w="111125" h="175259">
                <a:moveTo>
                  <a:pt x="53173" y="45808"/>
                </a:moveTo>
                <a:lnTo>
                  <a:pt x="68384" y="60286"/>
                </a:lnTo>
                <a:lnTo>
                  <a:pt x="86017" y="75207"/>
                </a:lnTo>
                <a:lnTo>
                  <a:pt x="101481" y="90898"/>
                </a:lnTo>
                <a:lnTo>
                  <a:pt x="110184" y="107683"/>
                </a:lnTo>
                <a:lnTo>
                  <a:pt x="110502" y="130030"/>
                </a:lnTo>
                <a:lnTo>
                  <a:pt x="102510" y="150069"/>
                </a:lnTo>
                <a:lnTo>
                  <a:pt x="87588" y="165651"/>
                </a:lnTo>
                <a:lnTo>
                  <a:pt x="67118" y="174625"/>
                </a:lnTo>
                <a:lnTo>
                  <a:pt x="44769" y="174948"/>
                </a:lnTo>
                <a:lnTo>
                  <a:pt x="24727" y="166955"/>
                </a:lnTo>
                <a:lnTo>
                  <a:pt x="9144" y="152031"/>
                </a:lnTo>
                <a:lnTo>
                  <a:pt x="176" y="131559"/>
                </a:lnTo>
                <a:lnTo>
                  <a:pt x="0" y="89250"/>
                </a:lnTo>
                <a:lnTo>
                  <a:pt x="10508" y="46443"/>
                </a:lnTo>
                <a:lnTo>
                  <a:pt x="23111" y="13305"/>
                </a:lnTo>
                <a:lnTo>
                  <a:pt x="29221" y="0"/>
                </a:lnTo>
                <a:lnTo>
                  <a:pt x="31138" y="12731"/>
                </a:lnTo>
                <a:lnTo>
                  <a:pt x="34272" y="21747"/>
                </a:lnTo>
                <a:lnTo>
                  <a:pt x="40869" y="31341"/>
                </a:lnTo>
                <a:lnTo>
                  <a:pt x="53173" y="45808"/>
                </a:lnTo>
                <a:close/>
              </a:path>
            </a:pathLst>
          </a:custGeom>
          <a:ln w="3175">
            <a:solidFill>
              <a:srgbClr val="FFFFFF"/>
            </a:solidFill>
          </a:ln>
        </p:spPr>
        <p:txBody>
          <a:bodyPr wrap="square" lIns="0" tIns="0" rIns="0" bIns="0" rtlCol="0"/>
          <a:lstStyle/>
          <a:p>
            <a:pPr defTabSz="857982"/>
            <a:endParaRPr sz="1689">
              <a:solidFill>
                <a:prstClr val="black"/>
              </a:solidFill>
              <a:latin typeface="Calibri"/>
            </a:endParaRPr>
          </a:p>
        </p:txBody>
      </p:sp>
      <p:sp>
        <p:nvSpPr>
          <p:cNvPr id="8" name="object 8"/>
          <p:cNvSpPr txBox="1">
            <a:spLocks noGrp="1"/>
          </p:cNvSpPr>
          <p:nvPr>
            <p:ph type="title"/>
          </p:nvPr>
        </p:nvSpPr>
        <p:spPr>
          <a:xfrm>
            <a:off x="4701945" y="459637"/>
            <a:ext cx="2865941" cy="531856"/>
          </a:xfrm>
          <a:prstGeom prst="rect">
            <a:avLst/>
          </a:prstGeom>
        </p:spPr>
        <p:txBody>
          <a:bodyPr vert="horz" wrap="square" lIns="0" tIns="11917" rIns="0" bIns="0" rtlCol="0">
            <a:spAutoFit/>
          </a:bodyPr>
          <a:lstStyle/>
          <a:p>
            <a:pPr marL="11916">
              <a:spcBef>
                <a:spcPts val="94"/>
              </a:spcBef>
            </a:pPr>
            <a:r>
              <a:rPr lang="nb-NO" dirty="0"/>
              <a:t>Norsk Vann</a:t>
            </a:r>
            <a:endParaRPr dirty="0"/>
          </a:p>
        </p:txBody>
      </p:sp>
      <p:sp>
        <p:nvSpPr>
          <p:cNvPr id="9" name="object 9"/>
          <p:cNvSpPr txBox="1"/>
          <p:nvPr/>
        </p:nvSpPr>
        <p:spPr>
          <a:xfrm>
            <a:off x="4713865" y="2380058"/>
            <a:ext cx="6754921" cy="2416029"/>
          </a:xfrm>
          <a:prstGeom prst="rect">
            <a:avLst/>
          </a:prstGeom>
        </p:spPr>
        <p:txBody>
          <a:bodyPr vert="horz" wrap="square" lIns="0" tIns="172195" rIns="0" bIns="0" rtlCol="0">
            <a:spAutoFit/>
          </a:bodyPr>
          <a:lstStyle/>
          <a:p>
            <a:pPr marL="228600" lvl="0" indent="-228600">
              <a:lnSpc>
                <a:spcPct val="90000"/>
              </a:lnSpc>
              <a:spcBef>
                <a:spcPts val="1000"/>
              </a:spcBef>
              <a:buSzPct val="75000"/>
              <a:buBlip>
                <a:blip r:embed="rId2"/>
              </a:buBlip>
            </a:pPr>
            <a:r>
              <a:rPr lang="nb-NO" sz="2600" dirty="0">
                <a:latin typeface="Whitney Book" pitchFamily="50" charset="0"/>
                <a:cs typeface="Whitney Book" pitchFamily="50" charset="0"/>
              </a:rPr>
              <a:t>Interesse – og kompetanseorganisasjon for vannbransjen</a:t>
            </a:r>
          </a:p>
          <a:p>
            <a:pPr marL="228600" lvl="0" indent="-228600">
              <a:lnSpc>
                <a:spcPct val="90000"/>
              </a:lnSpc>
              <a:spcBef>
                <a:spcPts val="1000"/>
              </a:spcBef>
              <a:buSzPct val="75000"/>
              <a:buBlip>
                <a:blip r:embed="rId2"/>
              </a:buBlip>
            </a:pPr>
            <a:r>
              <a:rPr lang="nb-NO" sz="2600" dirty="0">
                <a:latin typeface="Whitney Book" pitchFamily="50" charset="0"/>
                <a:cs typeface="Whitney Book" pitchFamily="50" charset="0"/>
              </a:rPr>
              <a:t>Våre medlemmer dekker ca. 95 % av Norges innbyggere</a:t>
            </a:r>
          </a:p>
          <a:p>
            <a:pPr marL="685800" lvl="1" indent="-228600">
              <a:lnSpc>
                <a:spcPct val="90000"/>
              </a:lnSpc>
              <a:spcBef>
                <a:spcPts val="500"/>
              </a:spcBef>
              <a:buSzPct val="75000"/>
              <a:buBlip>
                <a:blip r:embed="rId2"/>
              </a:buBlip>
            </a:pPr>
            <a:r>
              <a:rPr lang="nb-NO" sz="2200" dirty="0">
                <a:latin typeface="Whitney Book" pitchFamily="50" charset="0"/>
                <a:cs typeface="Whitney Book" pitchFamily="50" charset="0"/>
              </a:rPr>
              <a:t>Leverer vanntjenester til husholdninger og næring </a:t>
            </a:r>
            <a:br>
              <a:rPr lang="nb-NO" sz="2200" dirty="0">
                <a:latin typeface="Whitney Book" pitchFamily="50" charset="0"/>
                <a:cs typeface="Whitney Book" pitchFamily="50" charset="0"/>
              </a:rPr>
            </a:br>
            <a:r>
              <a:rPr lang="nb-NO" sz="2200" dirty="0">
                <a:latin typeface="Whitney Book" pitchFamily="50" charset="0"/>
                <a:cs typeface="Whitney Book" pitchFamily="50" charset="0"/>
              </a:rPr>
              <a:t>(kommuner, IKS, AS, KF, SF)</a:t>
            </a:r>
            <a:endParaRPr sz="1689" dirty="0">
              <a:solidFill>
                <a:prstClr val="black"/>
              </a:solidFill>
              <a:latin typeface="Whitney Medium"/>
              <a:cs typeface="Whitney Medium"/>
            </a:endParaRPr>
          </a:p>
        </p:txBody>
      </p:sp>
      <p:sp>
        <p:nvSpPr>
          <p:cNvPr id="10" name="object 10"/>
          <p:cNvSpPr/>
          <p:nvPr/>
        </p:nvSpPr>
        <p:spPr>
          <a:xfrm>
            <a:off x="4713865" y="1089378"/>
            <a:ext cx="6375973" cy="0"/>
          </a:xfrm>
          <a:custGeom>
            <a:avLst/>
            <a:gdLst/>
            <a:ahLst/>
            <a:cxnLst/>
            <a:rect l="l" t="t" r="r" b="b"/>
            <a:pathLst>
              <a:path w="6795134">
                <a:moveTo>
                  <a:pt x="0" y="0"/>
                </a:moveTo>
                <a:lnTo>
                  <a:pt x="6794995" y="0"/>
                </a:lnTo>
              </a:path>
            </a:pathLst>
          </a:custGeom>
          <a:ln w="54000">
            <a:solidFill>
              <a:srgbClr val="25408F"/>
            </a:solidFill>
          </a:ln>
        </p:spPr>
        <p:txBody>
          <a:bodyPr wrap="square" lIns="0" tIns="0" rIns="0" bIns="0" rtlCol="0"/>
          <a:lstStyle/>
          <a:p>
            <a:pPr defTabSz="857982"/>
            <a:endParaRPr sz="1689">
              <a:solidFill>
                <a:prstClr val="black"/>
              </a:solidFill>
              <a:latin typeface="Calibri"/>
            </a:endParaRPr>
          </a:p>
        </p:txBody>
      </p:sp>
      <p:sp>
        <p:nvSpPr>
          <p:cNvPr id="11" name="object 11"/>
          <p:cNvSpPr/>
          <p:nvPr/>
        </p:nvSpPr>
        <p:spPr>
          <a:xfrm>
            <a:off x="611367" y="133855"/>
            <a:ext cx="2676289" cy="138697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2" name="object 12"/>
          <p:cNvSpPr/>
          <p:nvPr/>
        </p:nvSpPr>
        <p:spPr>
          <a:xfrm>
            <a:off x="3284184" y="1"/>
            <a:ext cx="1227004" cy="228078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3" name="object 13"/>
          <p:cNvSpPr/>
          <p:nvPr/>
        </p:nvSpPr>
        <p:spPr>
          <a:xfrm>
            <a:off x="18537" y="1517589"/>
            <a:ext cx="3269119" cy="152477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4" name="object 14"/>
          <p:cNvSpPr/>
          <p:nvPr/>
        </p:nvSpPr>
        <p:spPr>
          <a:xfrm>
            <a:off x="3284184" y="2277546"/>
            <a:ext cx="1227004" cy="131052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5" name="object 15"/>
          <p:cNvSpPr/>
          <p:nvPr/>
        </p:nvSpPr>
        <p:spPr>
          <a:xfrm>
            <a:off x="18537" y="3039124"/>
            <a:ext cx="3269115" cy="54895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6" name="object 16"/>
          <p:cNvSpPr/>
          <p:nvPr/>
        </p:nvSpPr>
        <p:spPr>
          <a:xfrm>
            <a:off x="4102223" y="4180198"/>
            <a:ext cx="408977" cy="1085756"/>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7" name="object 17"/>
          <p:cNvSpPr/>
          <p:nvPr/>
        </p:nvSpPr>
        <p:spPr>
          <a:xfrm>
            <a:off x="18537" y="4180186"/>
            <a:ext cx="4085396" cy="666506"/>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8" name="object 18"/>
          <p:cNvSpPr/>
          <p:nvPr/>
        </p:nvSpPr>
        <p:spPr>
          <a:xfrm>
            <a:off x="18537" y="4844982"/>
            <a:ext cx="4085396" cy="840228"/>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19" name="object 19"/>
          <p:cNvSpPr/>
          <p:nvPr/>
        </p:nvSpPr>
        <p:spPr>
          <a:xfrm>
            <a:off x="4102223" y="5264239"/>
            <a:ext cx="408977" cy="1258546"/>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20" name="object 20"/>
          <p:cNvSpPr/>
          <p:nvPr/>
        </p:nvSpPr>
        <p:spPr>
          <a:xfrm>
            <a:off x="18537" y="5683500"/>
            <a:ext cx="4085396" cy="839286"/>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
        <p:nvSpPr>
          <p:cNvPr id="21" name="object 21"/>
          <p:cNvSpPr/>
          <p:nvPr/>
        </p:nvSpPr>
        <p:spPr>
          <a:xfrm>
            <a:off x="18537" y="3588074"/>
            <a:ext cx="4492651" cy="592123"/>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857982"/>
            <a:endParaRPr sz="1689">
              <a:solidFill>
                <a:prstClr val="black"/>
              </a:solidFill>
              <a:latin typeface="Calibri"/>
            </a:endParaRPr>
          </a:p>
        </p:txBody>
      </p:sp>
    </p:spTree>
    <p:extLst>
      <p:ext uri="{BB962C8B-B14F-4D97-AF65-F5344CB8AC3E}">
        <p14:creationId xmlns:p14="http://schemas.microsoft.com/office/powerpoint/2010/main" val="229942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C650386-11F2-4EE8-B5C4-11918F3D93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4349" y="2355466"/>
            <a:ext cx="1274164" cy="1814975"/>
          </a:xfrm>
          <a:prstGeom prst="rect">
            <a:avLst/>
          </a:prstGeom>
          <a:ln>
            <a:solidFill>
              <a:schemeClr val="tx1"/>
            </a:solidFill>
          </a:ln>
        </p:spPr>
      </p:pic>
      <p:sp>
        <p:nvSpPr>
          <p:cNvPr id="2" name="Tittel 1"/>
          <p:cNvSpPr>
            <a:spLocks noGrp="1"/>
          </p:cNvSpPr>
          <p:nvPr>
            <p:ph type="title"/>
          </p:nvPr>
        </p:nvSpPr>
        <p:spPr>
          <a:xfrm>
            <a:off x="648337" y="336992"/>
            <a:ext cx="10924070" cy="1102868"/>
          </a:xfrm>
        </p:spPr>
        <p:txBody>
          <a:bodyPr>
            <a:normAutofit fontScale="90000"/>
          </a:bodyPr>
          <a:lstStyle/>
          <a:p>
            <a:pPr algn="ctr"/>
            <a:r>
              <a:rPr lang="nb-NO" dirty="0">
                <a:solidFill>
                  <a:srgbClr val="FFC000"/>
                </a:solidFill>
                <a:latin typeface="Whitney Book" pitchFamily="50" charset="0"/>
                <a:cs typeface="Whitney Book" pitchFamily="50" charset="0"/>
              </a:rPr>
              <a:t>Oslofjorden i krise – </a:t>
            </a:r>
            <a:br>
              <a:rPr lang="nb-NO" dirty="0">
                <a:solidFill>
                  <a:srgbClr val="FFC000"/>
                </a:solidFill>
                <a:latin typeface="Whitney Book" pitchFamily="50" charset="0"/>
                <a:cs typeface="Whitney Book" pitchFamily="50" charset="0"/>
              </a:rPr>
            </a:br>
            <a:r>
              <a:rPr lang="nb-NO" dirty="0">
                <a:solidFill>
                  <a:srgbClr val="FFC000"/>
                </a:solidFill>
                <a:latin typeface="Whitney Book" pitchFamily="50" charset="0"/>
                <a:cs typeface="Whitney Book" pitchFamily="50" charset="0"/>
              </a:rPr>
              <a:t>den nære tidsreisen for avløpsrensingen</a:t>
            </a:r>
            <a:endParaRPr lang="nb-NO" i="1" dirty="0">
              <a:solidFill>
                <a:srgbClr val="FFC000"/>
              </a:solidFill>
              <a:latin typeface="Whitney Book" pitchFamily="50" charset="0"/>
              <a:cs typeface="Whitney Book" pitchFamily="50" charset="0"/>
            </a:endParaRPr>
          </a:p>
        </p:txBody>
      </p:sp>
      <p:sp>
        <p:nvSpPr>
          <p:cNvPr id="3" name="Plassholder for innhold 2"/>
          <p:cNvSpPr>
            <a:spLocks noGrp="1"/>
          </p:cNvSpPr>
          <p:nvPr>
            <p:ph idx="1"/>
          </p:nvPr>
        </p:nvSpPr>
        <p:spPr>
          <a:xfrm>
            <a:off x="514987" y="1651374"/>
            <a:ext cx="10590176" cy="4630689"/>
          </a:xfrm>
        </p:spPr>
        <p:txBody>
          <a:bodyPr>
            <a:noAutofit/>
          </a:bodyPr>
          <a:lstStyle/>
          <a:p>
            <a:pPr>
              <a:buSzPct val="75000"/>
              <a:buBlip>
                <a:blip r:embed="rId4"/>
              </a:buBlip>
            </a:pPr>
            <a:r>
              <a:rPr lang="nb-NO" dirty="0">
                <a:solidFill>
                  <a:schemeClr val="bg1"/>
                </a:solidFill>
              </a:rPr>
              <a:t>I dag: Seks avløpsrenseanlegg er bygd for å fjerne nitrogen</a:t>
            </a:r>
          </a:p>
          <a:p>
            <a:pPr>
              <a:buSzPct val="75000"/>
              <a:buBlip>
                <a:blip r:embed="rId4"/>
              </a:buBlip>
            </a:pPr>
            <a:r>
              <a:rPr lang="nb-NO" dirty="0">
                <a:solidFill>
                  <a:schemeClr val="bg1"/>
                </a:solidFill>
              </a:rPr>
              <a:t>MOVAR (Moss) fikk nitrogenrensekrav i 2020</a:t>
            </a:r>
          </a:p>
          <a:p>
            <a:pPr lvl="1">
              <a:buSzPct val="75000"/>
              <a:buBlip>
                <a:blip r:embed="rId4"/>
              </a:buBlip>
            </a:pPr>
            <a:r>
              <a:rPr lang="nb-NO" dirty="0">
                <a:solidFill>
                  <a:schemeClr val="bg1"/>
                </a:solidFill>
              </a:rPr>
              <a:t>2021: Klaget på vedtaket</a:t>
            </a:r>
          </a:p>
          <a:p>
            <a:pPr>
              <a:buSzPct val="75000"/>
              <a:buBlip>
                <a:blip r:embed="rId4"/>
              </a:buBlip>
            </a:pPr>
            <a:r>
              <a:rPr lang="nb-NO" dirty="0">
                <a:solidFill>
                  <a:schemeClr val="bg1"/>
                </a:solidFill>
              </a:rPr>
              <a:t>2021: NIVA og Havforskningsinstituttet</a:t>
            </a:r>
          </a:p>
          <a:p>
            <a:pPr lvl="1">
              <a:buSzPct val="75000"/>
              <a:buBlip>
                <a:blip r:embed="rId4"/>
              </a:buBlip>
            </a:pPr>
            <a:r>
              <a:rPr lang="nb-NO" dirty="0">
                <a:solidFill>
                  <a:schemeClr val="bg1"/>
                </a:solidFill>
              </a:rPr>
              <a:t>Tilførslene av nitrogen til Ytre Oslofjord må reduseres </a:t>
            </a:r>
          </a:p>
          <a:p>
            <a:pPr lvl="1">
              <a:buSzPct val="75000"/>
              <a:buBlip>
                <a:blip r:embed="rId4"/>
              </a:buBlip>
            </a:pPr>
            <a:r>
              <a:rPr lang="nb-NO" dirty="0">
                <a:solidFill>
                  <a:schemeClr val="bg1"/>
                </a:solidFill>
              </a:rPr>
              <a:t> Avløpsvann er en viktig bidragsyter til problemene</a:t>
            </a:r>
          </a:p>
          <a:p>
            <a:pPr>
              <a:buSzPct val="75000"/>
              <a:buBlip>
                <a:blip r:embed="rId4"/>
              </a:buBlip>
            </a:pPr>
            <a:r>
              <a:rPr lang="nb-NO" dirty="0">
                <a:solidFill>
                  <a:schemeClr val="bg1"/>
                </a:solidFill>
              </a:rPr>
              <a:t>2022: Miljødirektoratet opprettholder nitrogenrensekravet til MOVAR</a:t>
            </a:r>
          </a:p>
          <a:p>
            <a:pPr>
              <a:buSzPct val="75000"/>
              <a:buBlip>
                <a:blip r:embed="rId4"/>
              </a:buBlip>
            </a:pPr>
            <a:r>
              <a:rPr lang="nb-NO" dirty="0">
                <a:solidFill>
                  <a:schemeClr val="bg1"/>
                </a:solidFill>
              </a:rPr>
              <a:t>2022: Styringssignal fra Miljødirektoratet om å sette krav </a:t>
            </a:r>
            <a:br>
              <a:rPr lang="nb-NO" dirty="0">
                <a:solidFill>
                  <a:schemeClr val="bg1"/>
                </a:solidFill>
              </a:rPr>
            </a:br>
            <a:r>
              <a:rPr lang="nb-NO" dirty="0">
                <a:solidFill>
                  <a:schemeClr val="bg1"/>
                </a:solidFill>
              </a:rPr>
              <a:t>om nitrogenfjerning i tillatelsene for utslipp til Oslofjorden </a:t>
            </a:r>
            <a:br>
              <a:rPr lang="nb-NO" dirty="0">
                <a:solidFill>
                  <a:schemeClr val="bg1"/>
                </a:solidFill>
              </a:rPr>
            </a:br>
            <a:r>
              <a:rPr lang="nb-NO" dirty="0">
                <a:solidFill>
                  <a:schemeClr val="bg1"/>
                </a:solidFill>
              </a:rPr>
              <a:t>og i nedbørfeltet</a:t>
            </a:r>
          </a:p>
        </p:txBody>
      </p:sp>
      <p:pic>
        <p:nvPicPr>
          <p:cNvPr id="5" name="Bilde 4">
            <a:extLst>
              <a:ext uri="{FF2B5EF4-FFF2-40B4-BE49-F238E27FC236}">
                <a16:creationId xmlns:a16="http://schemas.microsoft.com/office/drawing/2014/main" id="{9B8D712D-C40C-E18E-42B9-4E9A911E89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6327" y="4874534"/>
            <a:ext cx="1046826" cy="1407529"/>
          </a:xfrm>
          <a:prstGeom prst="rect">
            <a:avLst/>
          </a:prstGeom>
        </p:spPr>
      </p:pic>
      <p:pic>
        <p:nvPicPr>
          <p:cNvPr id="6" name="Bilde 5">
            <a:extLst>
              <a:ext uri="{FF2B5EF4-FFF2-40B4-BE49-F238E27FC236}">
                <a16:creationId xmlns:a16="http://schemas.microsoft.com/office/drawing/2014/main" id="{CADA74DE-E081-4984-B574-6244557B8C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9877" y="5018900"/>
            <a:ext cx="1392254" cy="1094148"/>
          </a:xfrm>
          <a:prstGeom prst="rect">
            <a:avLst/>
          </a:prstGeom>
        </p:spPr>
      </p:pic>
    </p:spTree>
    <p:extLst>
      <p:ext uri="{BB962C8B-B14F-4D97-AF65-F5344CB8AC3E}">
        <p14:creationId xmlns:p14="http://schemas.microsoft.com/office/powerpoint/2010/main" val="311311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B0A96-73CD-4E6E-860A-F9CF9EBC9B4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3E79403-A991-D429-2C7C-DD531ECDDCA8}"/>
              </a:ext>
            </a:extLst>
          </p:cNvPr>
          <p:cNvSpPr>
            <a:spLocks noGrp="1"/>
          </p:cNvSpPr>
          <p:nvPr>
            <p:ph type="title"/>
          </p:nvPr>
        </p:nvSpPr>
        <p:spPr>
          <a:xfrm>
            <a:off x="305046" y="261237"/>
            <a:ext cx="11581907" cy="1325563"/>
          </a:xfrm>
        </p:spPr>
        <p:txBody>
          <a:bodyPr>
            <a:normAutofit/>
          </a:bodyPr>
          <a:lstStyle/>
          <a:p>
            <a:pPr algn="ctr"/>
            <a:r>
              <a:rPr lang="nb-NO" dirty="0">
                <a:solidFill>
                  <a:srgbClr val="FFC000"/>
                </a:solidFill>
                <a:latin typeface="Whitney Book" pitchFamily="50" charset="0"/>
                <a:cs typeface="Whitney Book" pitchFamily="50" charset="0"/>
              </a:rPr>
              <a:t>Norsk rensefilosofi siden 90-tallet</a:t>
            </a:r>
            <a:endParaRPr lang="nb-NO" i="1" dirty="0">
              <a:solidFill>
                <a:srgbClr val="FFC000"/>
              </a:solidFill>
              <a:latin typeface="Whitney Book" pitchFamily="50" charset="0"/>
              <a:cs typeface="Whitney Book" pitchFamily="50" charset="0"/>
            </a:endParaRPr>
          </a:p>
        </p:txBody>
      </p:sp>
      <p:sp>
        <p:nvSpPr>
          <p:cNvPr id="3" name="Plassholder for innhold 2">
            <a:extLst>
              <a:ext uri="{FF2B5EF4-FFF2-40B4-BE49-F238E27FC236}">
                <a16:creationId xmlns:a16="http://schemas.microsoft.com/office/drawing/2014/main" id="{BB6DC741-E360-12C0-317F-3533768A6163}"/>
              </a:ext>
            </a:extLst>
          </p:cNvPr>
          <p:cNvSpPr>
            <a:spLocks noGrp="1"/>
          </p:cNvSpPr>
          <p:nvPr>
            <p:ph idx="1"/>
          </p:nvPr>
        </p:nvSpPr>
        <p:spPr>
          <a:xfrm>
            <a:off x="446809" y="2098075"/>
            <a:ext cx="5438671" cy="2661849"/>
          </a:xfrm>
        </p:spPr>
        <p:txBody>
          <a:bodyPr>
            <a:noAutofit/>
          </a:bodyPr>
          <a:lstStyle/>
          <a:p>
            <a:pPr>
              <a:buSzPct val="75000"/>
              <a:buFont typeface="Wingdings" pitchFamily="2" charset="2"/>
              <a:buChar char="Ø"/>
            </a:pPr>
            <a:r>
              <a:rPr lang="nb-NO" dirty="0">
                <a:solidFill>
                  <a:schemeClr val="bg1"/>
                </a:solidFill>
                <a:latin typeface="Whitney Medium" pitchFamily="2" charset="0"/>
                <a:cs typeface="Whitney Medium" pitchFamily="2" charset="0"/>
              </a:rPr>
              <a:t>Utfordring: Tynt og kaldt innløpsvann</a:t>
            </a:r>
          </a:p>
          <a:p>
            <a:pPr>
              <a:buSzPct val="75000"/>
              <a:buBlip>
                <a:blip r:embed="rId3"/>
              </a:buBlip>
            </a:pPr>
            <a:r>
              <a:rPr lang="nb-NO" dirty="0">
                <a:solidFill>
                  <a:schemeClr val="bg1"/>
                </a:solidFill>
                <a:latin typeface="Whitney Medium" pitchFamily="2" charset="0"/>
                <a:cs typeface="Whitney Medium" pitchFamily="2" charset="0"/>
              </a:rPr>
              <a:t>Reduksjon av fosfor viktigst</a:t>
            </a:r>
          </a:p>
          <a:p>
            <a:pPr lvl="1">
              <a:buSzPct val="75000"/>
              <a:buFont typeface="Wingdings" pitchFamily="2" charset="2"/>
              <a:buChar char="Ø"/>
            </a:pPr>
            <a:r>
              <a:rPr lang="nb-NO" dirty="0">
                <a:solidFill>
                  <a:schemeClr val="bg1"/>
                </a:solidFill>
                <a:latin typeface="Whitney Medium" pitchFamily="2" charset="0"/>
                <a:cs typeface="Whitney Medium" pitchFamily="2" charset="0"/>
              </a:rPr>
              <a:t>Har derfor mange renseanlegg med kjemisk prosess</a:t>
            </a:r>
          </a:p>
          <a:p>
            <a:pPr lvl="1">
              <a:buSzPct val="75000"/>
              <a:buFont typeface="Wingdings" pitchFamily="2" charset="2"/>
              <a:buChar char="Ø"/>
            </a:pPr>
            <a:r>
              <a:rPr lang="nb-NO" dirty="0">
                <a:solidFill>
                  <a:schemeClr val="bg1"/>
                </a:solidFill>
                <a:latin typeface="Whitney Medium" pitchFamily="2" charset="0"/>
                <a:cs typeface="Whitney Medium" pitchFamily="2" charset="0"/>
              </a:rPr>
              <a:t>Få er bygd for å fjerne nitrogen</a:t>
            </a:r>
          </a:p>
        </p:txBody>
      </p:sp>
      <p:pic>
        <p:nvPicPr>
          <p:cNvPr id="4" name="Bilde 3" descr="Et bilde som inneholder stål, innendørs, metall, konstruksjon&#10;&#10;Automatisk generert beskrivelse">
            <a:extLst>
              <a:ext uri="{FF2B5EF4-FFF2-40B4-BE49-F238E27FC236}">
                <a16:creationId xmlns:a16="http://schemas.microsoft.com/office/drawing/2014/main" id="{D519D72F-491D-9A75-506D-BC86A98A94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6521" y="1660358"/>
            <a:ext cx="5700996" cy="4275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526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2ED96-4225-DAEC-2FC4-468AEAD1566D}"/>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66FD3E9-C1BB-34B7-AAD7-5410441227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6339" y="1261837"/>
            <a:ext cx="1324596" cy="882854"/>
          </a:xfrm>
          <a:prstGeom prst="rect">
            <a:avLst/>
          </a:prstGeom>
        </p:spPr>
      </p:pic>
      <p:sp>
        <p:nvSpPr>
          <p:cNvPr id="2" name="Tittel 1">
            <a:extLst>
              <a:ext uri="{FF2B5EF4-FFF2-40B4-BE49-F238E27FC236}">
                <a16:creationId xmlns:a16="http://schemas.microsoft.com/office/drawing/2014/main" id="{612CDF2E-FC40-F4E4-93CF-FD2154F836FF}"/>
              </a:ext>
            </a:extLst>
          </p:cNvPr>
          <p:cNvSpPr>
            <a:spLocks noGrp="1"/>
          </p:cNvSpPr>
          <p:nvPr>
            <p:ph type="title"/>
          </p:nvPr>
        </p:nvSpPr>
        <p:spPr>
          <a:xfrm>
            <a:off x="305047" y="261237"/>
            <a:ext cx="8670460" cy="978659"/>
          </a:xfrm>
        </p:spPr>
        <p:txBody>
          <a:bodyPr>
            <a:normAutofit/>
          </a:bodyPr>
          <a:lstStyle/>
          <a:p>
            <a:pPr algn="ctr"/>
            <a:r>
              <a:rPr lang="nb-NO" dirty="0">
                <a:solidFill>
                  <a:srgbClr val="FFC000"/>
                </a:solidFill>
                <a:latin typeface="Whitney Book" pitchFamily="50" charset="0"/>
                <a:cs typeface="Whitney Book" pitchFamily="50" charset="0"/>
              </a:rPr>
              <a:t>Nitrogenfjerning</a:t>
            </a:r>
            <a:endParaRPr lang="nb-NO" i="1" dirty="0">
              <a:solidFill>
                <a:srgbClr val="FFC000"/>
              </a:solidFill>
              <a:latin typeface="Whitney Book" pitchFamily="50" charset="0"/>
              <a:cs typeface="Whitney Book" pitchFamily="50" charset="0"/>
            </a:endParaRPr>
          </a:p>
        </p:txBody>
      </p:sp>
      <p:sp>
        <p:nvSpPr>
          <p:cNvPr id="3" name="Plassholder for innhold 2">
            <a:extLst>
              <a:ext uri="{FF2B5EF4-FFF2-40B4-BE49-F238E27FC236}">
                <a16:creationId xmlns:a16="http://schemas.microsoft.com/office/drawing/2014/main" id="{38940DE9-07A4-1B11-48BC-48F64D7F1F56}"/>
              </a:ext>
            </a:extLst>
          </p:cNvPr>
          <p:cNvSpPr>
            <a:spLocks noGrp="1"/>
          </p:cNvSpPr>
          <p:nvPr>
            <p:ph idx="1"/>
          </p:nvPr>
        </p:nvSpPr>
        <p:spPr>
          <a:xfrm>
            <a:off x="351472" y="1361211"/>
            <a:ext cx="9115413" cy="4934658"/>
          </a:xfrm>
        </p:spPr>
        <p:txBody>
          <a:bodyPr>
            <a:noAutofit/>
          </a:bodyPr>
          <a:lstStyle/>
          <a:p>
            <a:pPr>
              <a:buSzPct val="75000"/>
              <a:buBlip>
                <a:blip r:embed="rId4"/>
              </a:buBlip>
            </a:pPr>
            <a:r>
              <a:rPr lang="nb-NO" sz="3200" dirty="0">
                <a:solidFill>
                  <a:schemeClr val="bg1"/>
                </a:solidFill>
              </a:rPr>
              <a:t>Krever en egen biologisk prosess med meget følsomme bakterier</a:t>
            </a:r>
          </a:p>
          <a:p>
            <a:pPr>
              <a:buSzPct val="75000"/>
              <a:buBlip>
                <a:blip r:embed="rId4"/>
              </a:buBlip>
            </a:pPr>
            <a:r>
              <a:rPr lang="nb-NO" sz="3200" dirty="0">
                <a:solidFill>
                  <a:schemeClr val="bg1"/>
                </a:solidFill>
              </a:rPr>
              <a:t>Krever mye plass </a:t>
            </a:r>
          </a:p>
          <a:p>
            <a:pPr lvl="1">
              <a:buSzPct val="75000"/>
              <a:buBlip>
                <a:blip r:embed="rId4"/>
              </a:buBlip>
            </a:pPr>
            <a:r>
              <a:rPr lang="nb-NO" sz="2800" dirty="0">
                <a:solidFill>
                  <a:schemeClr val="bg1"/>
                </a:solidFill>
              </a:rPr>
              <a:t>Mange eksisterende anlegg har ikke nok areal for utvidelse</a:t>
            </a:r>
          </a:p>
          <a:p>
            <a:pPr>
              <a:buSzPct val="75000"/>
              <a:buBlip>
                <a:blip r:embed="rId4"/>
              </a:buBlip>
            </a:pPr>
            <a:r>
              <a:rPr lang="nb-NO" sz="3200" dirty="0">
                <a:solidFill>
                  <a:schemeClr val="bg1"/>
                </a:solidFill>
              </a:rPr>
              <a:t>Høye driftskostnader</a:t>
            </a:r>
          </a:p>
          <a:p>
            <a:pPr lvl="1">
              <a:buSzPct val="75000"/>
              <a:buBlip>
                <a:blip r:embed="rId4"/>
              </a:buBlip>
            </a:pPr>
            <a:r>
              <a:rPr lang="nb-NO" sz="2800" dirty="0">
                <a:solidFill>
                  <a:schemeClr val="bg1"/>
                </a:solidFill>
              </a:rPr>
              <a:t>Kaldt og tynt vann krever tilførsel av ekstern karbonkilde</a:t>
            </a:r>
          </a:p>
          <a:p>
            <a:pPr lvl="1">
              <a:buSzPct val="75000"/>
              <a:buBlip>
                <a:blip r:embed="rId4"/>
              </a:buBlip>
            </a:pPr>
            <a:r>
              <a:rPr lang="nb-NO" sz="2800" dirty="0">
                <a:solidFill>
                  <a:schemeClr val="bg1"/>
                </a:solidFill>
              </a:rPr>
              <a:t>Energikrevende</a:t>
            </a:r>
          </a:p>
          <a:p>
            <a:pPr>
              <a:buSzPct val="75000"/>
              <a:buBlip>
                <a:blip r:embed="rId4"/>
              </a:buBlip>
            </a:pPr>
            <a:r>
              <a:rPr lang="nb-NO" sz="3200" dirty="0">
                <a:solidFill>
                  <a:schemeClr val="bg1"/>
                </a:solidFill>
              </a:rPr>
              <a:t>Er meget kostbart og krever god planlegging  </a:t>
            </a:r>
          </a:p>
          <a:p>
            <a:pPr lvl="1">
              <a:buFont typeface="Wingdings" pitchFamily="2" charset="2"/>
              <a:buChar char="Ø"/>
            </a:pPr>
            <a:r>
              <a:rPr lang="nb-NO" sz="2800" dirty="0">
                <a:solidFill>
                  <a:schemeClr val="bg1"/>
                </a:solidFill>
              </a:rPr>
              <a:t> Det vil derfor ta tid</a:t>
            </a:r>
          </a:p>
        </p:txBody>
      </p:sp>
      <p:pic>
        <p:nvPicPr>
          <p:cNvPr id="7" name="Bilde 6">
            <a:extLst>
              <a:ext uri="{FF2B5EF4-FFF2-40B4-BE49-F238E27FC236}">
                <a16:creationId xmlns:a16="http://schemas.microsoft.com/office/drawing/2014/main" id="{E74A16D3-889C-088D-19B6-B49089A6E6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4858" y="477358"/>
            <a:ext cx="2186295" cy="2961648"/>
          </a:xfrm>
          <a:prstGeom prst="rect">
            <a:avLst/>
          </a:prstGeom>
        </p:spPr>
      </p:pic>
      <p:sp>
        <p:nvSpPr>
          <p:cNvPr id="8" name="TekstSylinder 7">
            <a:extLst>
              <a:ext uri="{FF2B5EF4-FFF2-40B4-BE49-F238E27FC236}">
                <a16:creationId xmlns:a16="http://schemas.microsoft.com/office/drawing/2014/main" id="{26204785-FE7D-F1F8-255D-4DEB5191BD91}"/>
              </a:ext>
            </a:extLst>
          </p:cNvPr>
          <p:cNvSpPr txBox="1"/>
          <p:nvPr/>
        </p:nvSpPr>
        <p:spPr>
          <a:xfrm>
            <a:off x="9565320" y="30404"/>
            <a:ext cx="1847744" cy="400110"/>
          </a:xfrm>
          <a:prstGeom prst="rect">
            <a:avLst/>
          </a:prstGeom>
          <a:noFill/>
        </p:spPr>
        <p:txBody>
          <a:bodyPr wrap="square" rtlCol="0">
            <a:spAutoFit/>
          </a:bodyPr>
          <a:lstStyle/>
          <a:p>
            <a:pPr algn="ctr"/>
            <a:r>
              <a:rPr lang="nb-NO" sz="2000" dirty="0">
                <a:solidFill>
                  <a:schemeClr val="bg1"/>
                </a:solidFill>
                <a:latin typeface="Whitney Medium" pitchFamily="2" charset="0"/>
                <a:cs typeface="Whitney Medium" pitchFamily="2" charset="0"/>
              </a:rPr>
              <a:t>Sarpsborg</a:t>
            </a:r>
          </a:p>
        </p:txBody>
      </p:sp>
      <p:pic>
        <p:nvPicPr>
          <p:cNvPr id="4" name="Bilde 3">
            <a:extLst>
              <a:ext uri="{FF2B5EF4-FFF2-40B4-BE49-F238E27FC236}">
                <a16:creationId xmlns:a16="http://schemas.microsoft.com/office/drawing/2014/main" id="{D1854C54-C6B4-9688-51FB-AF387981FF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19679" y="2206517"/>
            <a:ext cx="1224766" cy="920558"/>
          </a:xfrm>
          <a:prstGeom prst="rect">
            <a:avLst/>
          </a:prstGeom>
        </p:spPr>
      </p:pic>
      <p:pic>
        <p:nvPicPr>
          <p:cNvPr id="9" name="Bilde 8">
            <a:extLst>
              <a:ext uri="{FF2B5EF4-FFF2-40B4-BE49-F238E27FC236}">
                <a16:creationId xmlns:a16="http://schemas.microsoft.com/office/drawing/2014/main" id="{7BC5F18E-611D-7C55-ED2B-B844AF2911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6045" y="4576393"/>
            <a:ext cx="2186295" cy="1543831"/>
          </a:xfrm>
          <a:prstGeom prst="rect">
            <a:avLst/>
          </a:prstGeom>
        </p:spPr>
      </p:pic>
      <p:sp>
        <p:nvSpPr>
          <p:cNvPr id="10" name="TekstSylinder 9">
            <a:extLst>
              <a:ext uri="{FF2B5EF4-FFF2-40B4-BE49-F238E27FC236}">
                <a16:creationId xmlns:a16="http://schemas.microsoft.com/office/drawing/2014/main" id="{5948C76F-ED1C-0D7B-F3AF-378FC13ABA98}"/>
              </a:ext>
            </a:extLst>
          </p:cNvPr>
          <p:cNvSpPr txBox="1"/>
          <p:nvPr/>
        </p:nvSpPr>
        <p:spPr>
          <a:xfrm>
            <a:off x="9396045" y="4128440"/>
            <a:ext cx="2186295" cy="400110"/>
          </a:xfrm>
          <a:prstGeom prst="rect">
            <a:avLst/>
          </a:prstGeom>
          <a:noFill/>
        </p:spPr>
        <p:txBody>
          <a:bodyPr wrap="square" rtlCol="0">
            <a:spAutoFit/>
          </a:bodyPr>
          <a:lstStyle/>
          <a:p>
            <a:pPr algn="ctr"/>
            <a:r>
              <a:rPr lang="nb-NO" sz="2000" dirty="0">
                <a:solidFill>
                  <a:schemeClr val="bg1"/>
                </a:solidFill>
                <a:latin typeface="Whitney Medium" pitchFamily="2" charset="0"/>
                <a:cs typeface="Whitney Medium" pitchFamily="2" charset="0"/>
              </a:rPr>
              <a:t>Fredrikstad</a:t>
            </a:r>
          </a:p>
        </p:txBody>
      </p:sp>
    </p:spTree>
    <p:extLst>
      <p:ext uri="{BB962C8B-B14F-4D97-AF65-F5344CB8AC3E}">
        <p14:creationId xmlns:p14="http://schemas.microsoft.com/office/powerpoint/2010/main" val="355272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8B0A66A-FE74-52E1-9E84-73ED5A803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929" y="1696855"/>
            <a:ext cx="3783444" cy="2871192"/>
          </a:xfrm>
          <a:prstGeom prst="rect">
            <a:avLst/>
          </a:prstGeom>
          <a:ln>
            <a:solidFill>
              <a:schemeClr val="tx1"/>
            </a:solidFill>
          </a:ln>
        </p:spPr>
      </p:pic>
      <p:sp>
        <p:nvSpPr>
          <p:cNvPr id="2" name="Tittel 1">
            <a:extLst>
              <a:ext uri="{FF2B5EF4-FFF2-40B4-BE49-F238E27FC236}">
                <a16:creationId xmlns:a16="http://schemas.microsoft.com/office/drawing/2014/main" id="{6AAA391E-F2D6-F36A-0DE0-7C081249E7EE}"/>
              </a:ext>
            </a:extLst>
          </p:cNvPr>
          <p:cNvSpPr>
            <a:spLocks noGrp="1"/>
          </p:cNvSpPr>
          <p:nvPr>
            <p:ph type="title"/>
          </p:nvPr>
        </p:nvSpPr>
        <p:spPr>
          <a:xfrm>
            <a:off x="435149" y="371292"/>
            <a:ext cx="11416881" cy="1325563"/>
          </a:xfrm>
        </p:spPr>
        <p:txBody>
          <a:bodyPr>
            <a:normAutofit/>
          </a:bodyPr>
          <a:lstStyle/>
          <a:p>
            <a:pPr algn="ctr"/>
            <a:r>
              <a:rPr lang="nb-NO" sz="4000" dirty="0">
                <a:solidFill>
                  <a:srgbClr val="FFC000"/>
                </a:solidFill>
                <a:latin typeface="Whitney Book" pitchFamily="50" charset="0"/>
                <a:cs typeface="Whitney Book" pitchFamily="50" charset="0"/>
              </a:rPr>
              <a:t>Staten bidrar til planlegging og prosjektering – </a:t>
            </a:r>
            <a:br>
              <a:rPr lang="nb-NO" sz="4000" dirty="0">
                <a:solidFill>
                  <a:srgbClr val="FFC000"/>
                </a:solidFill>
                <a:latin typeface="Whitney Book" pitchFamily="50" charset="0"/>
                <a:cs typeface="Whitney Book" pitchFamily="50" charset="0"/>
              </a:rPr>
            </a:br>
            <a:r>
              <a:rPr lang="nb-NO" sz="4000" dirty="0">
                <a:solidFill>
                  <a:srgbClr val="FFC000"/>
                </a:solidFill>
                <a:latin typeface="Whitney Book" pitchFamily="50" charset="0"/>
                <a:cs typeface="Whitney Book" pitchFamily="50" charset="0"/>
              </a:rPr>
              <a:t>ikke til bygging</a:t>
            </a:r>
            <a:endParaRPr lang="nb-NO" sz="4000" dirty="0">
              <a:solidFill>
                <a:srgbClr val="FFC000"/>
              </a:solidFill>
              <a:latin typeface="Whitney Medium" pitchFamily="2" charset="0"/>
              <a:cs typeface="Whitney Medium" pitchFamily="2" charset="0"/>
            </a:endParaRPr>
          </a:p>
        </p:txBody>
      </p:sp>
      <p:sp>
        <p:nvSpPr>
          <p:cNvPr id="3" name="Plassholder for innhold 2">
            <a:extLst>
              <a:ext uri="{FF2B5EF4-FFF2-40B4-BE49-F238E27FC236}">
                <a16:creationId xmlns:a16="http://schemas.microsoft.com/office/drawing/2014/main" id="{124AEDDD-CE0A-CF8B-CBA5-ED55F0AEB726}"/>
              </a:ext>
            </a:extLst>
          </p:cNvPr>
          <p:cNvSpPr txBox="1">
            <a:spLocks/>
          </p:cNvSpPr>
          <p:nvPr/>
        </p:nvSpPr>
        <p:spPr>
          <a:xfrm>
            <a:off x="1077859" y="4907223"/>
            <a:ext cx="3413583" cy="12790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Arial" panose="020B0604020202020204" pitchFamily="34" charset="0"/>
              <a:buBlip>
                <a:blip r:embed="rId4"/>
              </a:buBlip>
            </a:pPr>
            <a:r>
              <a:rPr lang="nb-NO" dirty="0">
                <a:solidFill>
                  <a:schemeClr val="bg1"/>
                </a:solidFill>
                <a:latin typeface="Whitney Medium" pitchFamily="2" charset="0"/>
                <a:cs typeface="Whitney Medium" pitchFamily="2" charset="0"/>
              </a:rPr>
              <a:t>Statsbudsjettet: </a:t>
            </a:r>
          </a:p>
          <a:p>
            <a:pPr lvl="1">
              <a:buSzPct val="75000"/>
              <a:buBlip>
                <a:blip r:embed="rId4"/>
              </a:buBlip>
            </a:pPr>
            <a:r>
              <a:rPr lang="nb-NO" dirty="0">
                <a:solidFill>
                  <a:schemeClr val="bg1"/>
                </a:solidFill>
                <a:latin typeface="Whitney Medium" pitchFamily="2" charset="0"/>
                <a:cs typeface="Whitney Medium" pitchFamily="2" charset="0"/>
              </a:rPr>
              <a:t>2023: 6 mill. </a:t>
            </a:r>
          </a:p>
          <a:p>
            <a:pPr lvl="1">
              <a:buSzPct val="75000"/>
              <a:buBlip>
                <a:blip r:embed="rId4"/>
              </a:buBlip>
            </a:pPr>
            <a:r>
              <a:rPr lang="nb-NO" dirty="0">
                <a:solidFill>
                  <a:schemeClr val="bg1"/>
                </a:solidFill>
                <a:latin typeface="Whitney Medium" pitchFamily="2" charset="0"/>
                <a:cs typeface="Whitney Medium" pitchFamily="2" charset="0"/>
              </a:rPr>
              <a:t>2024 52 mill. </a:t>
            </a:r>
          </a:p>
        </p:txBody>
      </p:sp>
      <p:pic>
        <p:nvPicPr>
          <p:cNvPr id="8" name="Bilde 7">
            <a:extLst>
              <a:ext uri="{FF2B5EF4-FFF2-40B4-BE49-F238E27FC236}">
                <a16:creationId xmlns:a16="http://schemas.microsoft.com/office/drawing/2014/main" id="{53764D48-9F03-BD95-326C-EC1D611C3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8509" y="3598032"/>
            <a:ext cx="1172933" cy="1143610"/>
          </a:xfrm>
          <a:prstGeom prst="rect">
            <a:avLst/>
          </a:prstGeom>
          <a:ln>
            <a:solidFill>
              <a:schemeClr val="tx1"/>
            </a:solidFill>
          </a:ln>
        </p:spPr>
      </p:pic>
      <p:pic>
        <p:nvPicPr>
          <p:cNvPr id="9" name="Bilde 8">
            <a:extLst>
              <a:ext uri="{FF2B5EF4-FFF2-40B4-BE49-F238E27FC236}">
                <a16:creationId xmlns:a16="http://schemas.microsoft.com/office/drawing/2014/main" id="{E1260C09-A1C4-EF2A-B312-79783D6F2E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2077" y="1835654"/>
            <a:ext cx="3458125" cy="2593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lassholder for innhold 2">
            <a:extLst>
              <a:ext uri="{FF2B5EF4-FFF2-40B4-BE49-F238E27FC236}">
                <a16:creationId xmlns:a16="http://schemas.microsoft.com/office/drawing/2014/main" id="{5B753B6F-0094-D17E-8EA7-83DC52C475F7}"/>
              </a:ext>
            </a:extLst>
          </p:cNvPr>
          <p:cNvSpPr txBox="1">
            <a:spLocks/>
          </p:cNvSpPr>
          <p:nvPr/>
        </p:nvSpPr>
        <p:spPr>
          <a:xfrm>
            <a:off x="6300673" y="5032588"/>
            <a:ext cx="5551357" cy="1028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SzPct val="75000"/>
              <a:buBlip>
                <a:blip r:embed="rId4"/>
              </a:buBlip>
            </a:pPr>
            <a:r>
              <a:rPr lang="nb-NO" sz="2800" dirty="0">
                <a:solidFill>
                  <a:schemeClr val="bg1"/>
                </a:solidFill>
              </a:rPr>
              <a:t>Anleggskostnader 1-2 milliarder </a:t>
            </a:r>
          </a:p>
          <a:p>
            <a:pPr lvl="1">
              <a:buSzPct val="75000"/>
              <a:buBlip>
                <a:blip r:embed="rId4"/>
              </a:buBlip>
            </a:pPr>
            <a:r>
              <a:rPr lang="nb-NO" sz="2800" dirty="0">
                <a:solidFill>
                  <a:schemeClr val="bg1"/>
                </a:solidFill>
              </a:rPr>
              <a:t>Vesentlig høyere driftskostnader</a:t>
            </a:r>
          </a:p>
        </p:txBody>
      </p:sp>
      <p:sp>
        <p:nvSpPr>
          <p:cNvPr id="10" name="Pil høyre 9">
            <a:extLst>
              <a:ext uri="{FF2B5EF4-FFF2-40B4-BE49-F238E27FC236}">
                <a16:creationId xmlns:a16="http://schemas.microsoft.com/office/drawing/2014/main" id="{2997C972-2725-B71B-DDFE-99C1A30254C8}"/>
              </a:ext>
            </a:extLst>
          </p:cNvPr>
          <p:cNvSpPr/>
          <p:nvPr/>
        </p:nvSpPr>
        <p:spPr>
          <a:xfrm>
            <a:off x="4491442" y="5253477"/>
            <a:ext cx="1604558" cy="5865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A53870A3-9F97-D170-CFE8-E9C90EA596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66637" y="2390607"/>
            <a:ext cx="1858726" cy="1379192"/>
          </a:xfrm>
          <a:prstGeom prst="rect">
            <a:avLst/>
          </a:prstGeom>
        </p:spPr>
      </p:pic>
    </p:spTree>
    <p:extLst>
      <p:ext uri="{BB962C8B-B14F-4D97-AF65-F5344CB8AC3E}">
        <p14:creationId xmlns:p14="http://schemas.microsoft.com/office/powerpoint/2010/main" val="321045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A946-6D5E-58BC-737E-13E0B45B8CB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D516FED-C6EF-97E2-18FB-2E31A0D8524A}"/>
              </a:ext>
            </a:extLst>
          </p:cNvPr>
          <p:cNvSpPr>
            <a:spLocks noGrp="1"/>
          </p:cNvSpPr>
          <p:nvPr>
            <p:ph type="title"/>
          </p:nvPr>
        </p:nvSpPr>
        <p:spPr>
          <a:xfrm>
            <a:off x="305047" y="261237"/>
            <a:ext cx="9909218" cy="1325563"/>
          </a:xfrm>
        </p:spPr>
        <p:txBody>
          <a:bodyPr>
            <a:normAutofit/>
          </a:bodyPr>
          <a:lstStyle/>
          <a:p>
            <a:pPr algn="ctr"/>
            <a:r>
              <a:rPr lang="nb-NO" dirty="0">
                <a:solidFill>
                  <a:srgbClr val="FFC000"/>
                </a:solidFill>
                <a:latin typeface="Whitney Book" pitchFamily="50" charset="0"/>
                <a:cs typeface="Whitney Book" pitchFamily="50" charset="0"/>
              </a:rPr>
              <a:t>Nye krav i revidert avløpsdirektiv</a:t>
            </a:r>
            <a:endParaRPr lang="nb-NO" i="1" dirty="0">
              <a:solidFill>
                <a:srgbClr val="FFC000"/>
              </a:solidFill>
              <a:latin typeface="Whitney Book" pitchFamily="50" charset="0"/>
              <a:cs typeface="Whitney Book" pitchFamily="50" charset="0"/>
            </a:endParaRPr>
          </a:p>
        </p:txBody>
      </p:sp>
      <p:sp>
        <p:nvSpPr>
          <p:cNvPr id="3" name="Plassholder for innhold 2">
            <a:extLst>
              <a:ext uri="{FF2B5EF4-FFF2-40B4-BE49-F238E27FC236}">
                <a16:creationId xmlns:a16="http://schemas.microsoft.com/office/drawing/2014/main" id="{FEEC1D58-D9E0-B25C-5E11-8DB3EE63B139}"/>
              </a:ext>
            </a:extLst>
          </p:cNvPr>
          <p:cNvSpPr>
            <a:spLocks noGrp="1"/>
          </p:cNvSpPr>
          <p:nvPr>
            <p:ph idx="1"/>
          </p:nvPr>
        </p:nvSpPr>
        <p:spPr>
          <a:xfrm>
            <a:off x="454949" y="1795190"/>
            <a:ext cx="7449768" cy="4468871"/>
          </a:xfrm>
        </p:spPr>
        <p:txBody>
          <a:bodyPr>
            <a:noAutofit/>
          </a:bodyPr>
          <a:lstStyle/>
          <a:p>
            <a:pPr>
              <a:buSzPct val="75000"/>
              <a:buBlip>
                <a:blip r:embed="rId2"/>
              </a:buBlip>
            </a:pPr>
            <a:r>
              <a:rPr lang="nb-NO" sz="3200" dirty="0">
                <a:solidFill>
                  <a:schemeClr val="bg1"/>
                </a:solidFill>
                <a:latin typeface="Whitney Book" pitchFamily="50" charset="0"/>
                <a:cs typeface="Whitney Book" pitchFamily="50" charset="0"/>
              </a:rPr>
              <a:t>Nitrogenfjerning for</a:t>
            </a:r>
          </a:p>
          <a:p>
            <a:pPr lvl="1">
              <a:buSzPct val="75000"/>
              <a:buBlip>
                <a:blip r:embed="rId2"/>
              </a:buBlip>
            </a:pPr>
            <a:r>
              <a:rPr lang="nb-NO" sz="2800" dirty="0">
                <a:solidFill>
                  <a:schemeClr val="bg1"/>
                </a:solidFill>
                <a:latin typeface="Whitney Book" pitchFamily="50" charset="0"/>
                <a:cs typeface="Whitney Book" pitchFamily="50" charset="0"/>
              </a:rPr>
              <a:t>Alle renseanlegg som behandler 150 000 </a:t>
            </a:r>
            <a:r>
              <a:rPr lang="nb-NO" sz="2800" dirty="0" err="1">
                <a:solidFill>
                  <a:schemeClr val="bg1"/>
                </a:solidFill>
                <a:latin typeface="Whitney Book" pitchFamily="50" charset="0"/>
                <a:cs typeface="Whitney Book" pitchFamily="50" charset="0"/>
              </a:rPr>
              <a:t>pe</a:t>
            </a:r>
            <a:r>
              <a:rPr lang="nb-NO" sz="2800" dirty="0">
                <a:solidFill>
                  <a:schemeClr val="bg1"/>
                </a:solidFill>
                <a:latin typeface="Whitney Book" pitchFamily="50" charset="0"/>
                <a:cs typeface="Whitney Book" pitchFamily="50" charset="0"/>
              </a:rPr>
              <a:t> (frist 31.12.39) </a:t>
            </a:r>
          </a:p>
          <a:p>
            <a:pPr lvl="1">
              <a:buSzPct val="75000"/>
              <a:buBlip>
                <a:blip r:embed="rId2"/>
              </a:buBlip>
            </a:pPr>
            <a:r>
              <a:rPr lang="nb-NO" sz="2800" dirty="0">
                <a:solidFill>
                  <a:schemeClr val="bg1"/>
                </a:solidFill>
                <a:latin typeface="Whitney Book" pitchFamily="50" charset="0"/>
                <a:cs typeface="Whitney Book" pitchFamily="50" charset="0"/>
              </a:rPr>
              <a:t>Utslipp til nitrogensensitive  vannforekomster fra tettbebyggelser </a:t>
            </a:r>
            <a:br>
              <a:rPr lang="nb-NO" sz="2800" dirty="0">
                <a:solidFill>
                  <a:schemeClr val="bg1"/>
                </a:solidFill>
                <a:latin typeface="Whitney Book" pitchFamily="50" charset="0"/>
                <a:cs typeface="Whitney Book" pitchFamily="50" charset="0"/>
              </a:rPr>
            </a:br>
            <a:r>
              <a:rPr lang="nb-NO" sz="2800" dirty="0">
                <a:solidFill>
                  <a:schemeClr val="bg1"/>
                </a:solidFill>
                <a:latin typeface="Whitney Book" pitchFamily="50" charset="0"/>
                <a:cs typeface="Whitney Book" pitchFamily="50" charset="0"/>
              </a:rPr>
              <a:t>med 10 000 </a:t>
            </a:r>
            <a:r>
              <a:rPr lang="nb-NO" sz="2800" dirty="0" err="1">
                <a:solidFill>
                  <a:schemeClr val="bg1"/>
                </a:solidFill>
                <a:latin typeface="Whitney Book" pitchFamily="50" charset="0"/>
                <a:cs typeface="Whitney Book" pitchFamily="50" charset="0"/>
              </a:rPr>
              <a:t>pe</a:t>
            </a:r>
            <a:r>
              <a:rPr lang="nb-NO" sz="2800" dirty="0">
                <a:solidFill>
                  <a:schemeClr val="bg1"/>
                </a:solidFill>
                <a:latin typeface="Whitney Book" pitchFamily="50" charset="0"/>
                <a:cs typeface="Whitney Book" pitchFamily="50" charset="0"/>
              </a:rPr>
              <a:t> (frist 31.12.45)</a:t>
            </a:r>
          </a:p>
          <a:p>
            <a:pPr lvl="1">
              <a:buSzPct val="75000"/>
              <a:buBlip>
                <a:blip r:embed="rId2"/>
              </a:buBlip>
            </a:pPr>
            <a:r>
              <a:rPr lang="nb-NO" sz="2800" dirty="0">
                <a:solidFill>
                  <a:schemeClr val="bg1"/>
                </a:solidFill>
                <a:latin typeface="Whitney Book" pitchFamily="50" charset="0"/>
                <a:cs typeface="Whitney Book" pitchFamily="50" charset="0"/>
              </a:rPr>
              <a:t>Renseanlegg som behandler over 10 000 </a:t>
            </a:r>
            <a:r>
              <a:rPr lang="nb-NO" sz="2800" dirty="0" err="1">
                <a:solidFill>
                  <a:schemeClr val="bg1"/>
                </a:solidFill>
                <a:latin typeface="Whitney Book" pitchFamily="50" charset="0"/>
                <a:cs typeface="Whitney Book" pitchFamily="50" charset="0"/>
              </a:rPr>
              <a:t>pe</a:t>
            </a:r>
            <a:r>
              <a:rPr lang="nb-NO" sz="2800" dirty="0">
                <a:solidFill>
                  <a:schemeClr val="bg1"/>
                </a:solidFill>
                <a:latin typeface="Whitney Book" pitchFamily="50" charset="0"/>
                <a:cs typeface="Whitney Book" pitchFamily="50" charset="0"/>
              </a:rPr>
              <a:t> i nedbørfeltet til en nitrogensensitiv vannforekomst</a:t>
            </a:r>
          </a:p>
        </p:txBody>
      </p:sp>
      <p:pic>
        <p:nvPicPr>
          <p:cNvPr id="6" name="Bilde 5">
            <a:extLst>
              <a:ext uri="{FF2B5EF4-FFF2-40B4-BE49-F238E27FC236}">
                <a16:creationId xmlns:a16="http://schemas.microsoft.com/office/drawing/2014/main" id="{439752DF-7B7A-5491-7035-81082B512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8621" y="1795190"/>
            <a:ext cx="3498332" cy="3779679"/>
          </a:xfrm>
          <a:prstGeom prst="rect">
            <a:avLst/>
          </a:prstGeom>
        </p:spPr>
      </p:pic>
      <p:pic>
        <p:nvPicPr>
          <p:cNvPr id="4" name="Bilde 3">
            <a:extLst>
              <a:ext uri="{FF2B5EF4-FFF2-40B4-BE49-F238E27FC236}">
                <a16:creationId xmlns:a16="http://schemas.microsoft.com/office/drawing/2014/main" id="{2A03CFC9-AC25-FEE1-CB2F-A433B8DEAA6D}"/>
              </a:ext>
            </a:extLst>
          </p:cNvPr>
          <p:cNvPicPr>
            <a:picLocks noChangeAspect="1"/>
          </p:cNvPicPr>
          <p:nvPr/>
        </p:nvPicPr>
        <p:blipFill>
          <a:blip r:embed="rId4"/>
          <a:stretch>
            <a:fillRect/>
          </a:stretch>
        </p:blipFill>
        <p:spPr>
          <a:xfrm>
            <a:off x="10552951" y="373117"/>
            <a:ext cx="1386715" cy="520018"/>
          </a:xfrm>
          <a:prstGeom prst="rect">
            <a:avLst/>
          </a:prstGeom>
        </p:spPr>
      </p:pic>
    </p:spTree>
    <p:extLst>
      <p:ext uri="{BB962C8B-B14F-4D97-AF65-F5344CB8AC3E}">
        <p14:creationId xmlns:p14="http://schemas.microsoft.com/office/powerpoint/2010/main" val="93449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5047" y="373117"/>
            <a:ext cx="11529399" cy="1325563"/>
          </a:xfrm>
        </p:spPr>
        <p:txBody>
          <a:bodyPr>
            <a:noAutofit/>
          </a:bodyPr>
          <a:lstStyle/>
          <a:p>
            <a:pPr algn="ctr"/>
            <a:r>
              <a:rPr lang="nb-NO" sz="3600" dirty="0">
                <a:solidFill>
                  <a:srgbClr val="FFC000"/>
                </a:solidFill>
                <a:latin typeface="Whitney Book" pitchFamily="50" charset="0"/>
                <a:cs typeface="Whitney Book" pitchFamily="50" charset="0"/>
              </a:rPr>
              <a:t>Flere nye krav i revidert avløpsdirektiv</a:t>
            </a:r>
            <a:endParaRPr lang="nb-NO" sz="3600" i="1" dirty="0">
              <a:solidFill>
                <a:srgbClr val="FFC000"/>
              </a:solidFill>
              <a:latin typeface="Whitney Book" pitchFamily="50" charset="0"/>
              <a:cs typeface="Whitney Book" pitchFamily="50" charset="0"/>
            </a:endParaRPr>
          </a:p>
        </p:txBody>
      </p:sp>
      <p:pic>
        <p:nvPicPr>
          <p:cNvPr id="6" name="Bilde 5">
            <a:extLst>
              <a:ext uri="{FF2B5EF4-FFF2-40B4-BE49-F238E27FC236}">
                <a16:creationId xmlns:a16="http://schemas.microsoft.com/office/drawing/2014/main" id="{9A87C425-DE3B-4CB1-8D9D-02AE3F817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439" y="3041531"/>
            <a:ext cx="2229947" cy="3104436"/>
          </a:xfrm>
          <a:prstGeom prst="rect">
            <a:avLst/>
          </a:prstGeom>
        </p:spPr>
      </p:pic>
      <p:pic>
        <p:nvPicPr>
          <p:cNvPr id="7" name="Bilde 6">
            <a:extLst>
              <a:ext uri="{FF2B5EF4-FFF2-40B4-BE49-F238E27FC236}">
                <a16:creationId xmlns:a16="http://schemas.microsoft.com/office/drawing/2014/main" id="{1C921278-CE00-5AA1-CF76-95AC61870C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8448" y="2897372"/>
            <a:ext cx="1257118" cy="1515759"/>
          </a:xfrm>
          <a:prstGeom prst="rect">
            <a:avLst/>
          </a:prstGeom>
        </p:spPr>
      </p:pic>
      <p:pic>
        <p:nvPicPr>
          <p:cNvPr id="8" name="Bilde 7">
            <a:extLst>
              <a:ext uri="{FF2B5EF4-FFF2-40B4-BE49-F238E27FC236}">
                <a16:creationId xmlns:a16="http://schemas.microsoft.com/office/drawing/2014/main" id="{52055A9B-D0E3-3277-270C-0889DAB2C9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913" y="4519931"/>
            <a:ext cx="1078959" cy="1626036"/>
          </a:xfrm>
          <a:prstGeom prst="rect">
            <a:avLst/>
          </a:prstGeom>
          <a:ln>
            <a:noFill/>
          </a:ln>
          <a:effectLst>
            <a:softEdge rad="112500"/>
          </a:effectLst>
        </p:spPr>
      </p:pic>
      <p:sp>
        <p:nvSpPr>
          <p:cNvPr id="4" name="Plassholder for innhold 2">
            <a:extLst>
              <a:ext uri="{FF2B5EF4-FFF2-40B4-BE49-F238E27FC236}">
                <a16:creationId xmlns:a16="http://schemas.microsoft.com/office/drawing/2014/main" id="{12BC0669-7A1B-A057-0389-09BADB67841F}"/>
              </a:ext>
            </a:extLst>
          </p:cNvPr>
          <p:cNvSpPr txBox="1">
            <a:spLocks/>
          </p:cNvSpPr>
          <p:nvPr/>
        </p:nvSpPr>
        <p:spPr>
          <a:xfrm>
            <a:off x="6598554" y="1826218"/>
            <a:ext cx="4883912" cy="1125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None/>
            </a:pPr>
            <a:r>
              <a:rPr lang="nb-NO" dirty="0">
                <a:solidFill>
                  <a:schemeClr val="bg1"/>
                </a:solidFill>
                <a:latin typeface="Whitney Book" pitchFamily="50" charset="0"/>
                <a:cs typeface="Whitney Book" pitchFamily="50" charset="0"/>
              </a:rPr>
              <a:t>Redusere forurensning fra overløp og urbant avløpsvann</a:t>
            </a:r>
          </a:p>
        </p:txBody>
      </p:sp>
      <p:sp>
        <p:nvSpPr>
          <p:cNvPr id="3" name="Plassholder for innhold 2"/>
          <p:cNvSpPr>
            <a:spLocks noGrp="1"/>
          </p:cNvSpPr>
          <p:nvPr>
            <p:ph idx="1"/>
          </p:nvPr>
        </p:nvSpPr>
        <p:spPr>
          <a:xfrm>
            <a:off x="830439" y="1850768"/>
            <a:ext cx="4566513" cy="993204"/>
          </a:xfrm>
        </p:spPr>
        <p:txBody>
          <a:bodyPr>
            <a:noAutofit/>
          </a:bodyPr>
          <a:lstStyle/>
          <a:p>
            <a:pPr marL="0" indent="0">
              <a:buSzPct val="75000"/>
              <a:buNone/>
            </a:pPr>
            <a:r>
              <a:rPr lang="nb-NO" dirty="0">
                <a:solidFill>
                  <a:schemeClr val="bg1"/>
                </a:solidFill>
                <a:latin typeface="Whitney Book" pitchFamily="50" charset="0"/>
                <a:cs typeface="Whitney Book" pitchFamily="50" charset="0"/>
              </a:rPr>
              <a:t>Rense utslippene for mikroforurensninger</a:t>
            </a:r>
          </a:p>
        </p:txBody>
      </p:sp>
      <p:pic>
        <p:nvPicPr>
          <p:cNvPr id="5" name="Bilde 4" descr="Et bilde som inneholder vann, utendørs, mørk, regn&#10;&#10;Automatisk generert beskrivelse">
            <a:extLst>
              <a:ext uri="{FF2B5EF4-FFF2-40B4-BE49-F238E27FC236}">
                <a16:creationId xmlns:a16="http://schemas.microsoft.com/office/drawing/2014/main" id="{AAFE0DB5-538B-BDE5-A9EF-03E99BAEA940}"/>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5400000">
            <a:off x="7275471" y="3127822"/>
            <a:ext cx="3712289" cy="2784217"/>
          </a:xfrm>
          <a:prstGeom prst="ellipse">
            <a:avLst/>
          </a:prstGeom>
          <a:ln>
            <a:noFill/>
          </a:ln>
          <a:effectLst>
            <a:softEdge rad="112500"/>
          </a:effectLst>
        </p:spPr>
      </p:pic>
      <p:pic>
        <p:nvPicPr>
          <p:cNvPr id="9" name="Bilde 8">
            <a:extLst>
              <a:ext uri="{FF2B5EF4-FFF2-40B4-BE49-F238E27FC236}">
                <a16:creationId xmlns:a16="http://schemas.microsoft.com/office/drawing/2014/main" id="{45709E3D-A4EC-BCA3-65DD-6D1BF84EF3A2}"/>
              </a:ext>
            </a:extLst>
          </p:cNvPr>
          <p:cNvPicPr>
            <a:picLocks noChangeAspect="1"/>
          </p:cNvPicPr>
          <p:nvPr/>
        </p:nvPicPr>
        <p:blipFill>
          <a:blip r:embed="rId8"/>
          <a:stretch>
            <a:fillRect/>
          </a:stretch>
        </p:blipFill>
        <p:spPr>
          <a:xfrm>
            <a:off x="10552951" y="373117"/>
            <a:ext cx="1386715" cy="520018"/>
          </a:xfrm>
          <a:prstGeom prst="rect">
            <a:avLst/>
          </a:prstGeom>
        </p:spPr>
      </p:pic>
    </p:spTree>
    <p:extLst>
      <p:ext uri="{BB962C8B-B14F-4D97-AF65-F5344CB8AC3E}">
        <p14:creationId xmlns:p14="http://schemas.microsoft.com/office/powerpoint/2010/main" val="268438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stål, innendørs, metall, konstruksjon&#10;&#10;Automatisk generert beskrivelse">
            <a:extLst>
              <a:ext uri="{FF2B5EF4-FFF2-40B4-BE49-F238E27FC236}">
                <a16:creationId xmlns:a16="http://schemas.microsoft.com/office/drawing/2014/main" id="{F9E9AC16-DA3D-FA00-5CE3-49B2CA216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139" y="1660358"/>
            <a:ext cx="4716377" cy="3537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tel 1">
            <a:extLst>
              <a:ext uri="{FF2B5EF4-FFF2-40B4-BE49-F238E27FC236}">
                <a16:creationId xmlns:a16="http://schemas.microsoft.com/office/drawing/2014/main" id="{6AAA391E-F2D6-F36A-0DE0-7C081249E7EE}"/>
              </a:ext>
            </a:extLst>
          </p:cNvPr>
          <p:cNvSpPr>
            <a:spLocks noGrp="1"/>
          </p:cNvSpPr>
          <p:nvPr>
            <p:ph type="title"/>
          </p:nvPr>
        </p:nvSpPr>
        <p:spPr/>
        <p:txBody>
          <a:bodyPr/>
          <a:lstStyle/>
          <a:p>
            <a:pPr algn="ctr"/>
            <a:r>
              <a:rPr lang="nb-NO" dirty="0">
                <a:solidFill>
                  <a:srgbClr val="FFC000"/>
                </a:solidFill>
              </a:rPr>
              <a:t>Knappe ressurser – en utfordring</a:t>
            </a:r>
          </a:p>
        </p:txBody>
      </p:sp>
      <p:sp>
        <p:nvSpPr>
          <p:cNvPr id="3" name="Plassholder for innhold 2">
            <a:extLst>
              <a:ext uri="{FF2B5EF4-FFF2-40B4-BE49-F238E27FC236}">
                <a16:creationId xmlns:a16="http://schemas.microsoft.com/office/drawing/2014/main" id="{124AEDDD-CE0A-CF8B-CBA5-ED55F0AEB726}"/>
              </a:ext>
            </a:extLst>
          </p:cNvPr>
          <p:cNvSpPr txBox="1">
            <a:spLocks/>
          </p:cNvSpPr>
          <p:nvPr/>
        </p:nvSpPr>
        <p:spPr>
          <a:xfrm>
            <a:off x="838200" y="2279894"/>
            <a:ext cx="6567945" cy="23285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Blip>
                <a:blip r:embed="rId3"/>
              </a:buBlip>
            </a:pPr>
            <a:r>
              <a:rPr lang="nb-NO" sz="3200" dirty="0">
                <a:solidFill>
                  <a:schemeClr val="bg1"/>
                </a:solidFill>
              </a:rPr>
              <a:t>I markedet</a:t>
            </a:r>
          </a:p>
          <a:p>
            <a:pPr>
              <a:buSzPct val="75000"/>
              <a:buBlip>
                <a:blip r:embed="rId3"/>
              </a:buBlip>
            </a:pPr>
            <a:r>
              <a:rPr lang="nb-NO" sz="3200" dirty="0">
                <a:solidFill>
                  <a:schemeClr val="bg1"/>
                </a:solidFill>
              </a:rPr>
              <a:t>Hos byggherre</a:t>
            </a:r>
          </a:p>
          <a:p>
            <a:pPr>
              <a:buSzPct val="75000"/>
              <a:buBlip>
                <a:blip r:embed="rId3"/>
              </a:buBlip>
            </a:pPr>
            <a:r>
              <a:rPr lang="nb-NO" sz="3200" dirty="0">
                <a:solidFill>
                  <a:schemeClr val="bg1"/>
                </a:solidFill>
              </a:rPr>
              <a:t>Hos forurensningsmyndighetene</a:t>
            </a:r>
          </a:p>
          <a:p>
            <a:pPr>
              <a:buSzPct val="75000"/>
              <a:buBlip>
                <a:blip r:embed="rId3"/>
              </a:buBlip>
            </a:pPr>
            <a:r>
              <a:rPr lang="nb-NO" sz="3200" dirty="0">
                <a:solidFill>
                  <a:schemeClr val="bg1"/>
                </a:solidFill>
              </a:rPr>
              <a:t>Hos gebyrbetalerne</a:t>
            </a:r>
          </a:p>
        </p:txBody>
      </p:sp>
    </p:spTree>
    <p:extLst>
      <p:ext uri="{BB962C8B-B14F-4D97-AF65-F5344CB8AC3E}">
        <p14:creationId xmlns:p14="http://schemas.microsoft.com/office/powerpoint/2010/main" val="7607546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7" id="{50361ADE-6486-4D24-A9EA-476504E40319}" vid="{D24B43D1-BC89-4242-997E-745A642D9F6F}"/>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 id="{D24E3BD0-10EC-421D-93A2-DDE9213A19BA}" vid="{E3E9A7D3-3A34-4CCB-8CDE-E05A43511803}"/>
    </a:ext>
  </a:extLst>
</a:theme>
</file>

<file path=ppt/theme/theme3.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 id="{D24E3BD0-10EC-421D-93A2-DDE9213A19BA}" vid="{E3E9A7D3-3A34-4CCB-8CDE-E05A4351180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Norsk Vann PP mal lys whitney</Template>
  <TotalTime>16172</TotalTime>
  <Words>1231</Words>
  <Application>Microsoft Macintosh PowerPoint</Application>
  <PresentationFormat>Widescreen</PresentationFormat>
  <Paragraphs>135</Paragraphs>
  <Slides>16</Slides>
  <Notes>13</Notes>
  <HiddenSlides>6</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16</vt:i4>
      </vt:variant>
    </vt:vector>
  </HeadingPairs>
  <TitlesOfParts>
    <vt:vector size="27" baseType="lpstr">
      <vt:lpstr>Arial</vt:lpstr>
      <vt:lpstr>Calibri</vt:lpstr>
      <vt:lpstr>Calibri Light</vt:lpstr>
      <vt:lpstr>Verdana</vt:lpstr>
      <vt:lpstr>Whitney Book</vt:lpstr>
      <vt:lpstr>Whitney Medium</vt:lpstr>
      <vt:lpstr>Whitney Semibold</vt:lpstr>
      <vt:lpstr>Wingdings</vt:lpstr>
      <vt:lpstr>Office-tema</vt:lpstr>
      <vt:lpstr>2_Office-tema</vt:lpstr>
      <vt:lpstr>3_Office-tema</vt:lpstr>
      <vt:lpstr>PowerPoint-presentasjon</vt:lpstr>
      <vt:lpstr>Norsk Vann</vt:lpstr>
      <vt:lpstr>Oslofjorden i krise –  den nære tidsreisen for avløpsrensingen</vt:lpstr>
      <vt:lpstr>Norsk rensefilosofi siden 90-tallet</vt:lpstr>
      <vt:lpstr>Nitrogenfjerning</vt:lpstr>
      <vt:lpstr>Staten bidrar til planlegging og prosjektering –  ikke til bygging</vt:lpstr>
      <vt:lpstr>Nye krav i revidert avløpsdirektiv</vt:lpstr>
      <vt:lpstr>Flere nye krav i revidert avløpsdirektiv</vt:lpstr>
      <vt:lpstr>Knappe ressurser – en utfordring</vt:lpstr>
      <vt:lpstr>Konklusjon</vt:lpstr>
      <vt:lpstr>Tidslinje</vt:lpstr>
      <vt:lpstr>Fuglevik ra (Moss)- utvidelse/ombygging</vt:lpstr>
      <vt:lpstr>Fuglevik ra (Moss)- nedlegging av Kambo</vt:lpstr>
      <vt:lpstr>Fuglevik ra (Moss)- utvidelse/ombygging</vt:lpstr>
      <vt:lpstr>Kongsberg - utvidelse/ombygging</vt:lpstr>
      <vt:lpstr>Sarpsborg - utvidelse/ombygging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Elisabeth Lyngstad</dc:creator>
  <cp:lastModifiedBy>Elin Riise</cp:lastModifiedBy>
  <cp:revision>81</cp:revision>
  <cp:lastPrinted>2022-11-07T18:25:50Z</cp:lastPrinted>
  <dcterms:created xsi:type="dcterms:W3CDTF">2022-03-29T10:25:24Z</dcterms:created>
  <dcterms:modified xsi:type="dcterms:W3CDTF">2024-09-23T12:29:58Z</dcterms:modified>
</cp:coreProperties>
</file>