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07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E5638-FB39-4C2A-8A78-AF7A9E890691}" type="datetimeFigureOut">
              <a:rPr lang="en-GB" smtClean="0"/>
              <a:t>22/09/2024</a:t>
            </a:fld>
            <a:endParaRPr lang="en-GB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36DCD-D0E5-4BD3-8FE5-30E7DE826A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36DCD-D0E5-4BD3-8FE5-30E7DE826AB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</a:t>
            </a:r>
            <a:r>
              <a:rPr lang="nb-NO" dirty="0"/>
              <a:t>Foredragsholder</a:t>
            </a:r>
            <a:r>
              <a:rPr lang="en-US" dirty="0"/>
              <a:t>/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Foredragshaldar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544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DEFE0BC-CD15-4A90-8E32-A435EF66BF92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k...bm og nyn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0599" y="2370459"/>
            <a:ext cx="7160805" cy="57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-</a:t>
            </a:r>
          </a:p>
        </p:txBody>
      </p:sp>
      <p:sp>
        <p:nvSpPr>
          <p:cNvPr id="4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07000" y="3341310"/>
            <a:ext cx="5348001" cy="84207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6899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0" y="3011400"/>
            <a:ext cx="2988163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</a:t>
            </a:r>
            <a:r>
              <a:rPr lang="nb-NO" dirty="0"/>
              <a:t>Foredragsholder</a:t>
            </a:r>
            <a:r>
              <a:rPr lang="en-US" dirty="0"/>
              <a:t>/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Foredragshaldar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91199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261F9E-59DD-430E-A2D7-FE369E448251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E91367-A008-4E40-B30F-5B9BF9C22822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4763442-D1FC-4588-8A10-8BB0703552B6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544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12929-5612-4F94-87E7-C6350C116CBB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22.09.2024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168D9B-FF03-4195-BCF3-0916C2C419C1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24595C-0D88-44BC-B34B-4063922CE655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7CC04D4-9D42-44E7-8E19-1BBCB822040A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legge til et bilde</a:t>
            </a:r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7DA9127-4D9D-40E7-80E6-976F6B2FFB4A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87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544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597B2A0-BCE5-4309-8791-2D6AE1667FEB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07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kk... bm og nyn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0599" y="2370459"/>
            <a:ext cx="7160805" cy="57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nb-NO" dirty="0"/>
              <a:t>-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2" cy="432000"/>
          </a:xfrm>
          <a:prstGeom prst="rect">
            <a:avLst/>
          </a:prstGeom>
          <a:noFill/>
        </p:spPr>
      </p:pic>
      <p:sp>
        <p:nvSpPr>
          <p:cNvPr id="6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07000" y="3341310"/>
            <a:ext cx="5348001" cy="84207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20" y="3011400"/>
            <a:ext cx="2988160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144800D-FA4E-4DD2-BE35-7941F068D30D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9BEFE6E-6797-4B7A-A581-0A5BE6446F57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544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CA82E41-CBC5-4A80-98AD-80367DFDC91D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21304840-B208-4FFE-863B-0346E6440FFD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6A97291-7864-46FE-A504-85B7C76458C1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67DCEB-B37D-4805-81C5-7FF0D836A8B4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A02074A1-B0ED-4E2D-81AB-23C7F5AD3A13}" type="datetime1">
              <a:rPr lang="nb-NO" smtClean="0"/>
              <a:t>22.09.2024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5456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52" r:id="rId3"/>
    <p:sldLayoutId id="2147483662" r:id="rId4"/>
    <p:sldLayoutId id="2147483673" r:id="rId5"/>
    <p:sldLayoutId id="2147483671" r:id="rId6"/>
    <p:sldLayoutId id="2147483669" r:id="rId7"/>
    <p:sldLayoutId id="2147483666" r:id="rId8"/>
    <p:sldLayoutId id="2147483693" r:id="rId9"/>
    <p:sldLayoutId id="2147483659" r:id="rId10"/>
    <p:sldLayoutId id="2147483691" r:id="rId11"/>
    <p:sldLayoutId id="2147483695" r:id="rId12"/>
    <p:sldLayoutId id="2147483688" r:id="rId13"/>
    <p:sldLayoutId id="2147483689" r:id="rId14"/>
    <p:sldLayoutId id="2147483677" r:id="rId15"/>
    <p:sldLayoutId id="2147483678" r:id="rId16"/>
    <p:sldLayoutId id="2147483679" r:id="rId17"/>
    <p:sldLayoutId id="2147483690" r:id="rId18"/>
    <p:sldLayoutId id="2147483683" r:id="rId19"/>
    <p:sldLayoutId id="2147483684" r:id="rId20"/>
    <p:sldLayoutId id="2147483685" r:id="rId21"/>
    <p:sldLayoutId id="2147483687" r:id="rId22"/>
    <p:sldLayoutId id="2147483694" r:id="rId23"/>
    <p:sldLayoutId id="2147483692" r:id="rId24"/>
    <p:sldLayoutId id="2147483657" r:id="rId25"/>
    <p:sldLayoutId id="214748369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utendørs, gress, høy, gård&#10;&#10;Automatisk generert beskrivelse">
            <a:extLst>
              <a:ext uri="{FF2B5EF4-FFF2-40B4-BE49-F238E27FC236}">
                <a16:creationId xmlns:a16="http://schemas.microsoft.com/office/drawing/2014/main" id="{695BEF20-D04E-420E-E127-247FA756EE1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6542"/>
          <a:stretch>
            <a:fillRect/>
          </a:stretch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A86C72-5DF8-25CA-BF97-EC44B14AE1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4591A9-A74A-990E-7B17-DAD867FF51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Jordbrukets tiltak for redusert avrenning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539020E-BF30-1E5C-3734-CD0E808C49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Nina Hallenstvedt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077B8D7-4944-A63C-5F61-8D07953AE0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Oslo, 23. September 2024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2B9A6C1-C30A-8AE3-9123-8644B6BA98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Foto: Torbjørn Tandberg</a:t>
            </a:r>
          </a:p>
        </p:txBody>
      </p:sp>
    </p:spTree>
    <p:extLst>
      <p:ext uri="{BB962C8B-B14F-4D97-AF65-F5344CB8AC3E}">
        <p14:creationId xmlns:p14="http://schemas.microsoft.com/office/powerpoint/2010/main" val="11718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30D52E-DD90-7C40-D462-286E20DE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</a:t>
            </a:r>
            <a:r>
              <a:rPr lang="en-GB" dirty="0"/>
              <a:t> for redusert avrenning av næringssalter og jordpartikler: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C0EA10-40B3-C942-6D82-4A07DF10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Trekk i </a:t>
            </a:r>
            <a:r>
              <a:rPr lang="nb-NO" dirty="0"/>
              <a:t>produksjonstilskudd</a:t>
            </a:r>
            <a:r>
              <a:rPr lang="en-GB" dirty="0"/>
              <a:t> ved manglende </a:t>
            </a:r>
            <a:r>
              <a:rPr lang="nb-NO" dirty="0"/>
              <a:t>kantsone</a:t>
            </a:r>
            <a:r>
              <a:rPr lang="en-GB" dirty="0"/>
              <a:t> mot vassdrag eller inngrep i kulturlandskap (PT §4)</a:t>
            </a:r>
          </a:p>
          <a:p>
            <a:pPr>
              <a:buFontTx/>
              <a:buChar char="-"/>
            </a:pPr>
            <a:r>
              <a:rPr lang="en-GB" dirty="0"/>
              <a:t>SMIL-tilskudd</a:t>
            </a:r>
          </a:p>
          <a:p>
            <a:pPr>
              <a:buFontTx/>
              <a:buChar char="-"/>
            </a:pPr>
            <a:r>
              <a:rPr lang="en-GB" dirty="0"/>
              <a:t>RMP-tilskudd</a:t>
            </a:r>
          </a:p>
          <a:p>
            <a:pPr>
              <a:buFontTx/>
              <a:buChar char="-"/>
            </a:pPr>
            <a:r>
              <a:rPr lang="en-GB" dirty="0"/>
              <a:t>Delegert forskriftsmyndighet – regionale miljøkrav</a:t>
            </a:r>
          </a:p>
          <a:p>
            <a:pPr>
              <a:buFontTx/>
              <a:buChar char="-"/>
            </a:pPr>
            <a:r>
              <a:rPr lang="en-GB" dirty="0"/>
              <a:t>Gjødselregelverket – under revisjon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3BF5D77-D1C6-296B-8E52-23CBAD01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2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9B26DD0-0BB0-C7DF-FDB5-8B40AEBB9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F25D86-6DDB-159D-08E6-6B6CF218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Revidert gjødselregelverk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CE762E-BB30-8F2C-7B4C-8AE858C56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Dagens forskrift fra 2003 regulerer organisk gjødsel og er en felles forskrift fra LMD, KLD og HOD </a:t>
            </a:r>
          </a:p>
          <a:p>
            <a:r>
              <a:rPr lang="nb-NO" dirty="0"/>
              <a:t>Uoversiktelig regelverk og mangelfull oppfølging</a:t>
            </a:r>
          </a:p>
          <a:p>
            <a:r>
              <a:rPr lang="nb-NO" dirty="0"/>
              <a:t>Revidert regelverk hørt i våres og over 250 høringsinnspill</a:t>
            </a:r>
          </a:p>
          <a:p>
            <a:r>
              <a:rPr lang="nb-NO" dirty="0"/>
              <a:t>Hjemmelsgrunnlag i jordloven, forurensningsloven, matloven og folkehelseloven videreføres</a:t>
            </a:r>
          </a:p>
          <a:p>
            <a:r>
              <a:rPr lang="nb-NO" dirty="0"/>
              <a:t>Todeling av forskriften</a:t>
            </a:r>
          </a:p>
          <a:p>
            <a:pPr lvl="1"/>
            <a:r>
              <a:rPr lang="nb-NO" dirty="0"/>
              <a:t>Krav til gjødselproduktet</a:t>
            </a:r>
          </a:p>
          <a:p>
            <a:pPr lvl="1"/>
            <a:r>
              <a:rPr lang="nb-NO" dirty="0"/>
              <a:t>Krav til lagring og bruk av gjødsel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4985CB-206D-483F-08E6-FAB402CE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3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2449C01-B3BD-4181-DD68-9076100DA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90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CCFD20-F0A8-AB1D-4A4B-5FDBA96A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Sentrale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29F696-76AC-51B7-52F1-8FBE12F40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Innstramming i:</a:t>
            </a:r>
          </a:p>
          <a:p>
            <a:pPr lvl="1"/>
            <a:r>
              <a:rPr lang="nb-NO" dirty="0"/>
              <a:t>spredetidspunkt</a:t>
            </a:r>
          </a:p>
          <a:p>
            <a:pPr lvl="1"/>
            <a:r>
              <a:rPr lang="nb-NO" dirty="0"/>
              <a:t>spredemengde (fosfor)</a:t>
            </a:r>
          </a:p>
          <a:p>
            <a:pPr lvl="1"/>
            <a:r>
              <a:rPr lang="nb-NO" dirty="0"/>
              <a:t>areal tillatt for spredning</a:t>
            </a:r>
          </a:p>
          <a:p>
            <a:r>
              <a:rPr lang="nb-NO" dirty="0"/>
              <a:t>Ny forskrift regulerer også mineralgjødsel, ikke bare organisk</a:t>
            </a:r>
          </a:p>
          <a:p>
            <a:r>
              <a:rPr lang="nb-NO" dirty="0"/>
              <a:t>Krav til lagerbygg og øvrig lagring av fôr og gjødsel</a:t>
            </a:r>
          </a:p>
          <a:p>
            <a:r>
              <a:rPr lang="nb-NO" dirty="0"/>
              <a:t>Dokumentasjonskrav</a:t>
            </a:r>
          </a:p>
          <a:p>
            <a:r>
              <a:rPr lang="nb-NO" dirty="0"/>
              <a:t>Statsforvalteren, ikke kommunen, kan gi dispensasjon</a:t>
            </a:r>
          </a:p>
          <a:p>
            <a:r>
              <a:rPr lang="nb-NO" dirty="0"/>
              <a:t>Nitrogen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CC0ADF-09F3-D93C-B476-D4A31683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4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70036E8-31F7-D187-5C2C-F10904F4F9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86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7FD65D-B940-D4E6-6BFF-7DB4B008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Aktuelle tilpasninger for berørte foretak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DDAB51-2E57-5985-C7EC-BDD6FADF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Overgang til fosforfri mineralgjødsel</a:t>
            </a:r>
          </a:p>
          <a:p>
            <a:r>
              <a:rPr lang="nb-NO" dirty="0"/>
              <a:t>Balansegjødsling – må få mest mulig ut av husdyrgjødsla og grovfôrarealene</a:t>
            </a:r>
          </a:p>
          <a:p>
            <a:r>
              <a:rPr lang="nb-NO" dirty="0"/>
              <a:t>Næringen jobber med utvikling av fosforfattig kraftfôr</a:t>
            </a:r>
          </a:p>
          <a:p>
            <a:r>
              <a:rPr lang="nb-NO" dirty="0"/>
              <a:t>Skaffe større arealgrunnlag – nydyrking, gjenoppta areal ute av drift, utmarksbeite</a:t>
            </a:r>
          </a:p>
          <a:p>
            <a:r>
              <a:rPr lang="nb-NO" dirty="0"/>
              <a:t>Omfordeling til ledig areal lokalt eller over fylkesgrenser</a:t>
            </a:r>
          </a:p>
          <a:p>
            <a:r>
              <a:rPr lang="nb-NO" dirty="0"/>
              <a:t>Justere dyretall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5F97DB6-3464-2441-08F9-BF80A703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5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0C13C76-DD36-1122-C97F-9F7B62B87F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00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AE7BEC-DE3D-6DC8-3FE7-26D4D0E0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		Takk for meg!</a:t>
            </a:r>
          </a:p>
        </p:txBody>
      </p:sp>
      <p:pic>
        <p:nvPicPr>
          <p:cNvPr id="7" name="Plassholder for innhold 6" descr="Et bilde som inneholder gress, utendørs, himmel, jorde&#10;&#10;Automatisk generert beskrivelse">
            <a:extLst>
              <a:ext uri="{FF2B5EF4-FFF2-40B4-BE49-F238E27FC236}">
                <a16:creationId xmlns:a16="http://schemas.microsoft.com/office/drawing/2014/main" id="{584D327F-9C37-6E90-0077-958754521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77" y="1825625"/>
            <a:ext cx="5801784" cy="4351338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FC84F24-20D5-B702-6927-8CB22BBA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6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58ACF9F-8D5A-728E-B61D-3FBAE3AD5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6294" y="5698836"/>
            <a:ext cx="1872567" cy="478127"/>
          </a:xfrm>
        </p:spPr>
        <p:txBody>
          <a:bodyPr/>
          <a:lstStyle/>
          <a:p>
            <a:r>
              <a:rPr lang="nb-NO" dirty="0"/>
              <a:t>Foto: Margrete Nøkleby</a:t>
            </a:r>
          </a:p>
        </p:txBody>
      </p:sp>
    </p:spTree>
    <p:extLst>
      <p:ext uri="{BB962C8B-B14F-4D97-AF65-F5344CB8AC3E}">
        <p14:creationId xmlns:p14="http://schemas.microsoft.com/office/powerpoint/2010/main" val="29737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MD">
  <a:themeElements>
    <a:clrScheme name="LM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169CEE"/>
      </a:accent1>
      <a:accent2>
        <a:srgbClr val="FF6875"/>
      </a:accent2>
      <a:accent3>
        <a:srgbClr val="D7D3D3"/>
      </a:accent3>
      <a:accent4>
        <a:srgbClr val="039B41"/>
      </a:accent4>
      <a:accent5>
        <a:srgbClr val="FBD036"/>
      </a:accent5>
      <a:accent6>
        <a:srgbClr val="5A6E82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D" id="{B9ECDA4C-B5C0-4AF6-AE51-8401F540DF01}" vid="{7D83EA9E-C5D1-4125-B613-5DCE56F4C3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211</TotalTime>
  <Words>221</Words>
  <Application>Microsoft Office PowerPoint</Application>
  <PresentationFormat>Widescreen</PresentationFormat>
  <Paragraphs>43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LMD</vt:lpstr>
      <vt:lpstr>PowerPoint-presentasjon</vt:lpstr>
      <vt:lpstr>Tiltak for redusert avrenning av næringssalter og jordpartikler:</vt:lpstr>
      <vt:lpstr>Revidert gjødselregelverk</vt:lpstr>
      <vt:lpstr>Sentrale tema</vt:lpstr>
      <vt:lpstr>Aktuelle tilpasninger for berørte foretak</vt:lpstr>
      <vt:lpstr>   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Hallenstvedt</dc:creator>
  <cp:lastModifiedBy>Nina Hallenstvedt</cp:lastModifiedBy>
  <cp:revision>3</cp:revision>
  <dcterms:created xsi:type="dcterms:W3CDTF">2024-09-22T16:26:47Z</dcterms:created>
  <dcterms:modified xsi:type="dcterms:W3CDTF">2024-09-22T20:07:53Z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ca46fd-112b-4b99-add4-ef327a0e5e7a_Enabled">
    <vt:lpwstr>true</vt:lpwstr>
  </property>
  <property fmtid="{D5CDD505-2E9C-101B-9397-08002B2CF9AE}" pid="3" name="MSIP_Label_beca46fd-112b-4b99-add4-ef327a0e5e7a_SetDate">
    <vt:lpwstr>2024-09-22T16:35:56Z</vt:lpwstr>
  </property>
  <property fmtid="{D5CDD505-2E9C-101B-9397-08002B2CF9AE}" pid="4" name="MSIP_Label_beca46fd-112b-4b99-add4-ef327a0e5e7a_Method">
    <vt:lpwstr>Standard</vt:lpwstr>
  </property>
  <property fmtid="{D5CDD505-2E9C-101B-9397-08002B2CF9AE}" pid="5" name="MSIP_Label_beca46fd-112b-4b99-add4-ef327a0e5e7a_Name">
    <vt:lpwstr>Intern (LMD)</vt:lpwstr>
  </property>
  <property fmtid="{D5CDD505-2E9C-101B-9397-08002B2CF9AE}" pid="6" name="MSIP_Label_beca46fd-112b-4b99-add4-ef327a0e5e7a_SiteId">
    <vt:lpwstr>f696e186-1c3b-44cd-bf76-5ace0e7007bd</vt:lpwstr>
  </property>
  <property fmtid="{D5CDD505-2E9C-101B-9397-08002B2CF9AE}" pid="7" name="MSIP_Label_beca46fd-112b-4b99-add4-ef327a0e5e7a_ActionId">
    <vt:lpwstr>65875b43-5aad-4d64-94ab-175cf35aec0d</vt:lpwstr>
  </property>
  <property fmtid="{D5CDD505-2E9C-101B-9397-08002B2CF9AE}" pid="8" name="MSIP_Label_beca46fd-112b-4b99-add4-ef327a0e5e7a_ContentBits">
    <vt:lpwstr>0</vt:lpwstr>
  </property>
</Properties>
</file>